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62" r:id="rId4"/>
    <p:sldId id="258" r:id="rId5"/>
    <p:sldId id="259" r:id="rId6"/>
    <p:sldId id="260" r:id="rId7"/>
    <p:sldId id="263" r:id="rId8"/>
    <p:sldId id="261" r:id="rId9"/>
    <p:sldId id="264" r:id="rId10"/>
  </p:sldIdLst>
  <p:sldSz cx="9144000" cy="6858000" type="screen4x3"/>
  <p:notesSz cx="7559675" cy="1069181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86364" autoAdjust="0"/>
  </p:normalViewPr>
  <p:slideViewPr>
    <p:cSldViewPr snapToGrid="0">
      <p:cViewPr varScale="1">
        <p:scale>
          <a:sx n="64" d="100"/>
          <a:sy n="64" d="100"/>
        </p:scale>
        <p:origin x="1384" y="32"/>
      </p:cViewPr>
      <p:guideLst>
        <p:guide orient="horz" pos="2160"/>
        <p:guide pos="2880"/>
      </p:guideLst>
    </p:cSldViewPr>
  </p:slideViewPr>
  <p:outlineViewPr>
    <p:cViewPr>
      <p:scale>
        <a:sx n="33" d="100"/>
        <a:sy n="33" d="100"/>
      </p:scale>
      <p:origin x="0" y="294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87489137-B80C-449F-9692-7D14EB7D4DA4}" type="datetimeFigureOut">
              <a:rPr lang="nl-NL" smtClean="0"/>
              <a:t>10-8-2022</a:t>
            </a:fld>
            <a:endParaRPr lang="nl-NL"/>
          </a:p>
        </p:txBody>
      </p:sp>
      <p:sp>
        <p:nvSpPr>
          <p:cNvPr id="4" name="Tijdelijke aanduiding voor dia-afbeelding 3"/>
          <p:cNvSpPr>
            <a:spLocks noGrp="1" noRot="1" noChangeAspect="1"/>
          </p:cNvSpPr>
          <p:nvPr>
            <p:ph type="sldImg" idx="2"/>
          </p:nvPr>
        </p:nvSpPr>
        <p:spPr>
          <a:xfrm>
            <a:off x="1374775" y="1336675"/>
            <a:ext cx="4810125" cy="3608388"/>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907CD6DB-5003-4AD2-86FA-E0604A188F62}" type="slidenum">
              <a:rPr lang="nl-NL" smtClean="0"/>
              <a:t>‹nr.›</a:t>
            </a:fld>
            <a:endParaRPr lang="nl-NL"/>
          </a:p>
        </p:txBody>
      </p:sp>
    </p:spTree>
    <p:extLst>
      <p:ext uri="{BB962C8B-B14F-4D97-AF65-F5344CB8AC3E}">
        <p14:creationId xmlns:p14="http://schemas.microsoft.com/office/powerpoint/2010/main" val="755434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endParaRPr lang="nl-NL" sz="4400" b="0" strike="noStrike" spc="-1">
              <a:latin typeface="Arial"/>
            </a:endParaRPr>
          </a:p>
        </p:txBody>
      </p:sp>
      <p:sp>
        <p:nvSpPr>
          <p:cNvPr id="24"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endParaRPr lang="nl-NL" sz="3200" b="0" strike="noStrike" spc="-1">
              <a:latin typeface="Arial"/>
            </a:endParaRPr>
          </a:p>
        </p:txBody>
      </p:sp>
      <p:sp>
        <p:nvSpPr>
          <p:cNvPr id="25"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endParaRPr lang="nl-NL"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endParaRPr lang="nl-NL" sz="4400" b="0" strike="noStrike" spc="-1">
              <a:latin typeface="Arial"/>
            </a:endParaRPr>
          </a:p>
        </p:txBody>
      </p:sp>
      <p:sp>
        <p:nvSpPr>
          <p:cNvPr id="27"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nl-NL" sz="3200" b="0" strike="noStrike" spc="-1">
              <a:latin typeface="Arial"/>
            </a:endParaRPr>
          </a:p>
        </p:txBody>
      </p:sp>
      <p:sp>
        <p:nvSpPr>
          <p:cNvPr id="28"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nl-NL" sz="3200" b="0" strike="noStrike" spc="-1">
              <a:latin typeface="Arial"/>
            </a:endParaRPr>
          </a:p>
        </p:txBody>
      </p:sp>
      <p:sp>
        <p:nvSpPr>
          <p:cNvPr id="29"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endParaRPr lang="nl-NL" sz="3200" b="0" strike="noStrike" spc="-1">
              <a:latin typeface="Arial"/>
            </a:endParaRPr>
          </a:p>
        </p:txBody>
      </p:sp>
      <p:sp>
        <p:nvSpPr>
          <p:cNvPr id="30"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endParaRPr lang="nl-NL"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endParaRPr lang="nl-NL" sz="4400" b="0" strike="noStrike" spc="-1">
              <a:latin typeface="Arial"/>
            </a:endParaRPr>
          </a:p>
        </p:txBody>
      </p:sp>
      <p:sp>
        <p:nvSpPr>
          <p:cNvPr id="32"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endParaRPr lang="nl-NL" sz="3200" b="0" strike="noStrike" spc="-1">
              <a:latin typeface="Arial"/>
            </a:endParaRPr>
          </a:p>
        </p:txBody>
      </p:sp>
      <p:sp>
        <p:nvSpPr>
          <p:cNvPr id="33"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endParaRPr lang="nl-NL" sz="3200" b="0" strike="noStrike" spc="-1">
              <a:latin typeface="Arial"/>
            </a:endParaRPr>
          </a:p>
        </p:txBody>
      </p:sp>
      <p:sp>
        <p:nvSpPr>
          <p:cNvPr id="34"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endParaRPr lang="nl-NL" sz="3200" b="0" strike="noStrike" spc="-1">
              <a:latin typeface="Arial"/>
            </a:endParaRPr>
          </a:p>
        </p:txBody>
      </p:sp>
      <p:sp>
        <p:nvSpPr>
          <p:cNvPr id="35"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endParaRPr lang="nl-NL" sz="3200" b="0" strike="noStrike" spc="-1">
              <a:latin typeface="Arial"/>
            </a:endParaRPr>
          </a:p>
        </p:txBody>
      </p:sp>
      <p:sp>
        <p:nvSpPr>
          <p:cNvPr id="36"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endParaRPr lang="nl-NL" sz="3200" b="0" strike="noStrike" spc="-1">
              <a:latin typeface="Arial"/>
            </a:endParaRPr>
          </a:p>
        </p:txBody>
      </p:sp>
      <p:sp>
        <p:nvSpPr>
          <p:cNvPr id="37"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endParaRPr lang="nl-NL"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endParaRPr lang="nl-NL" sz="4400" b="0" strike="noStrike" spc="-1">
              <a:latin typeface="Arial"/>
            </a:endParaRPr>
          </a:p>
        </p:txBody>
      </p:sp>
      <p:sp>
        <p:nvSpPr>
          <p:cNvPr id="3"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algn="ctr"/>
            <a:endParaRPr lang="nl-NL"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endParaRPr lang="nl-NL" sz="4400" b="0" strike="noStrike" spc="-1">
              <a:latin typeface="Arial"/>
            </a:endParaRPr>
          </a:p>
        </p:txBody>
      </p:sp>
      <p:sp>
        <p:nvSpPr>
          <p:cNvPr id="5"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endParaRPr lang="nl-NL"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endParaRPr lang="nl-NL" sz="4400" b="0" strike="noStrike" spc="-1">
              <a:latin typeface="Arial"/>
            </a:endParaRPr>
          </a:p>
        </p:txBody>
      </p:sp>
      <p:sp>
        <p:nvSpPr>
          <p:cNvPr id="7"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endParaRPr lang="nl-NL" sz="3200" b="0" strike="noStrike" spc="-1">
              <a:latin typeface="Arial"/>
            </a:endParaRPr>
          </a:p>
        </p:txBody>
      </p:sp>
      <p:sp>
        <p:nvSpPr>
          <p:cNvPr id="8"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endParaRPr lang="nl-NL"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endParaRPr lang="nl-NL"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a:noFill/>
          <a:ln w="0">
            <a:noFill/>
          </a:ln>
        </p:spPr>
        <p:txBody>
          <a:bodyPr lIns="0" tIns="0" rIns="0" bIns="0" anchor="ctr">
            <a:noAutofit/>
          </a:bodyPr>
          <a:lstStyle/>
          <a:p>
            <a:pPr algn="ctr"/>
            <a:endParaRPr lang="nl-NL"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endParaRPr lang="nl-NL" sz="4400" b="0" strike="noStrike" spc="-1">
              <a:latin typeface="Arial"/>
            </a:endParaRPr>
          </a:p>
        </p:txBody>
      </p:sp>
      <p:sp>
        <p:nvSpPr>
          <p:cNvPr id="12"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nl-NL" sz="3200" b="0" strike="noStrike" spc="-1">
              <a:latin typeface="Arial"/>
            </a:endParaRPr>
          </a:p>
        </p:txBody>
      </p:sp>
      <p:sp>
        <p:nvSpPr>
          <p:cNvPr id="13"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endParaRPr lang="nl-NL" sz="3200" b="0" strike="noStrike" spc="-1">
              <a:latin typeface="Arial"/>
            </a:endParaRPr>
          </a:p>
        </p:txBody>
      </p:sp>
      <p:sp>
        <p:nvSpPr>
          <p:cNvPr id="14"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endParaRPr lang="nl-NL"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endParaRPr lang="nl-NL" sz="4400" b="0" strike="noStrike" spc="-1">
              <a:latin typeface="Arial"/>
            </a:endParaRPr>
          </a:p>
        </p:txBody>
      </p:sp>
      <p:sp>
        <p:nvSpPr>
          <p:cNvPr id="16"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endParaRPr lang="nl-NL" sz="3200" b="0" strike="noStrike" spc="-1">
              <a:latin typeface="Arial"/>
            </a:endParaRPr>
          </a:p>
        </p:txBody>
      </p:sp>
      <p:sp>
        <p:nvSpPr>
          <p:cNvPr id="17"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nl-NL" sz="3200" b="0" strike="noStrike" spc="-1">
              <a:latin typeface="Arial"/>
            </a:endParaRPr>
          </a:p>
        </p:txBody>
      </p:sp>
      <p:sp>
        <p:nvSpPr>
          <p:cNvPr id="18"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endParaRPr lang="nl-NL"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endParaRPr lang="nl-NL" sz="4400" b="0" strike="noStrike" spc="-1">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nl-NL" sz="3200" b="0" strike="noStrike" spc="-1">
              <a:latin typeface="Arial"/>
            </a:endParaRPr>
          </a:p>
        </p:txBody>
      </p:sp>
      <p:sp>
        <p:nvSpPr>
          <p:cNvPr id="21"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nl-NL" sz="3200" b="0" strike="noStrike" spc="-1">
              <a:latin typeface="Arial"/>
            </a:endParaRPr>
          </a:p>
        </p:txBody>
      </p:sp>
      <p:sp>
        <p:nvSpPr>
          <p:cNvPr id="22"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endParaRPr lang="nl-NL"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r>
              <a:rPr lang="nl-NL" sz="4400" b="0" strike="noStrike" spc="-1">
                <a:latin typeface="Arial"/>
              </a:rPr>
              <a:t>Klik om de opmaak van de titeltekst te bewerken</a:t>
            </a:r>
          </a:p>
        </p:txBody>
      </p:sp>
      <p:sp>
        <p:nvSpPr>
          <p:cNvPr id="3" name="PlaceHolder 2"/>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nl-NL" sz="3200" b="0" strike="noStrike" spc="-1">
                <a:latin typeface="Arial"/>
              </a:rPr>
              <a:t>Klik om de opmaak van de overzichtstekst te bewerken</a:t>
            </a:r>
          </a:p>
          <a:p>
            <a:pPr marL="864000" lvl="1" indent="-324000">
              <a:spcBef>
                <a:spcPts val="1134"/>
              </a:spcBef>
              <a:buClr>
                <a:srgbClr val="000000"/>
              </a:buClr>
              <a:buSzPct val="75000"/>
              <a:buFont typeface="Symbol" charset="2"/>
              <a:buChar char=""/>
            </a:pPr>
            <a:r>
              <a:rPr lang="nl-NL" sz="2800" b="0" strike="noStrike" spc="-1">
                <a:latin typeface="Arial"/>
              </a:rPr>
              <a:t>Tweede overzichtsniveau</a:t>
            </a:r>
          </a:p>
          <a:p>
            <a:pPr marL="1296000" lvl="2" indent="-288000">
              <a:spcBef>
                <a:spcPts val="850"/>
              </a:spcBef>
              <a:buClr>
                <a:srgbClr val="000000"/>
              </a:buClr>
              <a:buSzPct val="45000"/>
              <a:buFont typeface="Wingdings" charset="2"/>
              <a:buChar char=""/>
            </a:pPr>
            <a:r>
              <a:rPr lang="nl-NL" sz="2400" b="0" strike="noStrike" spc="-1">
                <a:latin typeface="Arial"/>
              </a:rPr>
              <a:t>Derde overzichtsniveau</a:t>
            </a:r>
          </a:p>
          <a:p>
            <a:pPr marL="1728000" lvl="3" indent="-216000">
              <a:spcBef>
                <a:spcPts val="567"/>
              </a:spcBef>
              <a:buClr>
                <a:srgbClr val="000000"/>
              </a:buClr>
              <a:buSzPct val="75000"/>
              <a:buFont typeface="Symbol" charset="2"/>
              <a:buChar char=""/>
            </a:pPr>
            <a:r>
              <a:rPr lang="nl-NL" sz="2000" b="0" strike="noStrike" spc="-1">
                <a:latin typeface="Arial"/>
              </a:rPr>
              <a:t>Vierde overzichtsniveau</a:t>
            </a:r>
          </a:p>
          <a:p>
            <a:pPr marL="2160000" lvl="4" indent="-216000">
              <a:spcBef>
                <a:spcPts val="283"/>
              </a:spcBef>
              <a:buClr>
                <a:srgbClr val="000000"/>
              </a:buClr>
              <a:buSzPct val="45000"/>
              <a:buFont typeface="Wingdings" charset="2"/>
              <a:buChar char=""/>
            </a:pPr>
            <a:r>
              <a:rPr lang="nl-NL" sz="2000" b="0" strike="noStrike" spc="-1">
                <a:latin typeface="Arial"/>
              </a:rPr>
              <a:t>Vijfde overzichtsniveau</a:t>
            </a:r>
          </a:p>
          <a:p>
            <a:pPr marL="2592000" lvl="5" indent="-216000">
              <a:spcBef>
                <a:spcPts val="283"/>
              </a:spcBef>
              <a:buClr>
                <a:srgbClr val="000000"/>
              </a:buClr>
              <a:buSzPct val="45000"/>
              <a:buFont typeface="Wingdings" charset="2"/>
              <a:buChar char=""/>
            </a:pPr>
            <a:r>
              <a:rPr lang="nl-NL" sz="2000" b="0" strike="noStrike" spc="-1">
                <a:latin typeface="Arial"/>
              </a:rPr>
              <a:t>Zesde overzichtsniveau</a:t>
            </a:r>
          </a:p>
          <a:p>
            <a:pPr marL="3024000" lvl="6" indent="-216000">
              <a:spcBef>
                <a:spcPts val="283"/>
              </a:spcBef>
              <a:buClr>
                <a:srgbClr val="000000"/>
              </a:buClr>
              <a:buSzPct val="45000"/>
              <a:buFont typeface="Wingdings" charset="2"/>
              <a:buChar char=""/>
            </a:pPr>
            <a:r>
              <a:rPr lang="nl-NL" sz="2000" b="0" strike="noStrike" spc="-1">
                <a:latin typeface="Arial"/>
              </a:rPr>
              <a:t>Zevende overzichtsniveau</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PlaceHolder 1"/>
          <p:cNvSpPr>
            <a:spLocks noGrp="1"/>
          </p:cNvSpPr>
          <p:nvPr>
            <p:ph type="title"/>
          </p:nvPr>
        </p:nvSpPr>
        <p:spPr>
          <a:xfrm>
            <a:off x="395640" y="116640"/>
            <a:ext cx="8228880" cy="863280"/>
          </a:xfrm>
          <a:prstGeom prst="rect">
            <a:avLst/>
          </a:prstGeom>
          <a:noFill/>
          <a:ln w="0">
            <a:noFill/>
          </a:ln>
        </p:spPr>
        <p:txBody>
          <a:bodyPr lIns="90000" tIns="45000" rIns="90000" bIns="45000" anchor="ctr">
            <a:noAutofit/>
          </a:bodyPr>
          <a:lstStyle/>
          <a:p>
            <a:pPr>
              <a:lnSpc>
                <a:spcPct val="100000"/>
              </a:lnSpc>
            </a:pPr>
            <a:r>
              <a:rPr lang="nl-NL" sz="4400" b="1" strike="noStrike" spc="-1" dirty="0">
                <a:solidFill>
                  <a:srgbClr val="000000"/>
                </a:solidFill>
                <a:latin typeface="Calibri" panose="020F0502020204030204" pitchFamily="34" charset="0"/>
                <a:cs typeface="Calibri" panose="020F0502020204030204" pitchFamily="34" charset="0"/>
              </a:rPr>
              <a:t>Dorpsraad Sterksel</a:t>
            </a:r>
            <a:endParaRPr lang="nl-NL" sz="4400" b="0" strike="noStrike" spc="-1" dirty="0">
              <a:latin typeface="Calibri" panose="020F0502020204030204" pitchFamily="34" charset="0"/>
              <a:cs typeface="Calibri" panose="020F0502020204030204" pitchFamily="34" charset="0"/>
            </a:endParaRPr>
          </a:p>
        </p:txBody>
      </p:sp>
      <p:pic>
        <p:nvPicPr>
          <p:cNvPr id="39" name="Afbeelding 2" descr="Schermafbeelding 2011-11-16 om 14.14.54.png"/>
          <p:cNvPicPr/>
          <p:nvPr/>
        </p:nvPicPr>
        <p:blipFill>
          <a:blip r:embed="rId2" cstate="print"/>
          <a:stretch/>
        </p:blipFill>
        <p:spPr>
          <a:xfrm>
            <a:off x="7135560" y="188640"/>
            <a:ext cx="1625400" cy="791280"/>
          </a:xfrm>
          <a:prstGeom prst="rect">
            <a:avLst/>
          </a:prstGeom>
          <a:ln w="0">
            <a:noFill/>
          </a:ln>
        </p:spPr>
      </p:pic>
      <p:sp>
        <p:nvSpPr>
          <p:cNvPr id="40" name="Tekstvak 4"/>
          <p:cNvSpPr/>
          <p:nvPr/>
        </p:nvSpPr>
        <p:spPr>
          <a:xfrm>
            <a:off x="467640" y="1628640"/>
            <a:ext cx="8280360" cy="1187280"/>
          </a:xfrm>
          <a:prstGeom prst="rect">
            <a:avLst/>
          </a:prstGeom>
          <a:solidFill>
            <a:srgbClr val="FFCCFF"/>
          </a:solidFill>
          <a:ln w="0">
            <a:solidFill>
              <a:srgbClr val="808080"/>
            </a:solid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nl-NL" sz="1800" b="0" strike="noStrike" spc="-1" dirty="0">
                <a:solidFill>
                  <a:srgbClr val="000000"/>
                </a:solidFill>
                <a:latin typeface="Calibri"/>
                <a:ea typeface="DejaVu Sans"/>
              </a:rPr>
              <a:t>- De dorpsraad is spreekbuis voor de inwoners van Sterksel en klankbord naar het  </a:t>
            </a:r>
            <a:endParaRPr lang="nl-NL" sz="1800" b="0" strike="noStrike" spc="-1" dirty="0">
              <a:latin typeface="Arial"/>
            </a:endParaRPr>
          </a:p>
          <a:p>
            <a:pPr>
              <a:lnSpc>
                <a:spcPct val="100000"/>
              </a:lnSpc>
            </a:pPr>
            <a:r>
              <a:rPr lang="nl-NL" sz="1800" b="0" strike="noStrike" spc="-1" dirty="0">
                <a:solidFill>
                  <a:srgbClr val="000000"/>
                </a:solidFill>
                <a:latin typeface="Calibri"/>
                <a:ea typeface="DejaVu Sans"/>
              </a:rPr>
              <a:t>   bevoegd gezag.</a:t>
            </a:r>
            <a:br>
              <a:rPr dirty="0"/>
            </a:br>
            <a:r>
              <a:rPr lang="nl-NL" sz="1800" b="0" strike="noStrike" spc="-1" dirty="0">
                <a:solidFill>
                  <a:srgbClr val="000000"/>
                </a:solidFill>
                <a:latin typeface="Calibri"/>
                <a:ea typeface="DejaVu Sans"/>
              </a:rPr>
              <a:t>- De dorpsraad wil verbinden, niet verdelen.</a:t>
            </a:r>
            <a:br>
              <a:rPr dirty="0"/>
            </a:br>
            <a:r>
              <a:rPr lang="nl-NL" sz="1800" b="0" strike="noStrike" spc="-1" dirty="0">
                <a:solidFill>
                  <a:srgbClr val="000000"/>
                </a:solidFill>
                <a:latin typeface="Calibri"/>
                <a:ea typeface="DejaVu Sans"/>
              </a:rPr>
              <a:t>- De dorpsraad denkt mee in oplossingen en in participatie.</a:t>
            </a:r>
            <a:endParaRPr lang="nl-NL" sz="1800" b="0" strike="noStrike" spc="-1" dirty="0">
              <a:latin typeface="Arial"/>
            </a:endParaRPr>
          </a:p>
        </p:txBody>
      </p:sp>
      <p:sp>
        <p:nvSpPr>
          <p:cNvPr id="41" name="Tekstvak 5"/>
          <p:cNvSpPr/>
          <p:nvPr/>
        </p:nvSpPr>
        <p:spPr>
          <a:xfrm>
            <a:off x="395640" y="1052640"/>
            <a:ext cx="7848000" cy="394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nl-NL" sz="2000" b="1" i="1" strike="noStrike" spc="-1" dirty="0">
                <a:solidFill>
                  <a:srgbClr val="000000"/>
                </a:solidFill>
                <a:latin typeface="Calibri"/>
                <a:ea typeface="DejaVu Sans"/>
              </a:rPr>
              <a:t>De dorpsraad staat voor verbetering van de leefbaarheid in Sterksel.</a:t>
            </a:r>
            <a:endParaRPr lang="nl-NL" sz="2000" b="0" strike="noStrike" spc="-1" dirty="0">
              <a:latin typeface="Arial"/>
            </a:endParaRPr>
          </a:p>
        </p:txBody>
      </p:sp>
      <p:pic>
        <p:nvPicPr>
          <p:cNvPr id="42" name="Picture 8" descr="C:\Users\jan\Desktop\DSC03829.jpg"/>
          <p:cNvPicPr/>
          <p:nvPr/>
        </p:nvPicPr>
        <p:blipFill>
          <a:blip r:embed="rId3" cstate="print"/>
          <a:stretch/>
        </p:blipFill>
        <p:spPr>
          <a:xfrm rot="325200">
            <a:off x="1434240" y="5002920"/>
            <a:ext cx="2788200" cy="1707480"/>
          </a:xfrm>
          <a:prstGeom prst="rect">
            <a:avLst/>
          </a:prstGeom>
          <a:ln w="0">
            <a:noFill/>
          </a:ln>
        </p:spPr>
      </p:pic>
      <p:pic>
        <p:nvPicPr>
          <p:cNvPr id="43" name="Picture 9" descr="C:\Users\jan\Desktop\zorgen.jpg"/>
          <p:cNvPicPr/>
          <p:nvPr/>
        </p:nvPicPr>
        <p:blipFill>
          <a:blip r:embed="rId4" cstate="print"/>
          <a:stretch/>
        </p:blipFill>
        <p:spPr>
          <a:xfrm rot="21258000">
            <a:off x="5509080" y="4693465"/>
            <a:ext cx="3252960" cy="2142720"/>
          </a:xfrm>
          <a:prstGeom prst="rect">
            <a:avLst/>
          </a:prstGeom>
          <a:ln w="0">
            <a:noFill/>
          </a:ln>
        </p:spPr>
      </p:pic>
      <p:pic>
        <p:nvPicPr>
          <p:cNvPr id="44" name="Afbeelding 6" descr="w.golife171124.jpg"/>
          <p:cNvPicPr/>
          <p:nvPr/>
        </p:nvPicPr>
        <p:blipFill>
          <a:blip r:embed="rId5" cstate="print"/>
          <a:stretch/>
        </p:blipFill>
        <p:spPr>
          <a:xfrm rot="349800">
            <a:off x="6001191" y="2786110"/>
            <a:ext cx="2676240" cy="1780920"/>
          </a:xfrm>
          <a:prstGeom prst="rect">
            <a:avLst/>
          </a:prstGeom>
          <a:ln w="0">
            <a:noFill/>
          </a:ln>
        </p:spPr>
      </p:pic>
      <p:sp>
        <p:nvSpPr>
          <p:cNvPr id="45" name="Tekstvak 3"/>
          <p:cNvSpPr/>
          <p:nvPr/>
        </p:nvSpPr>
        <p:spPr>
          <a:xfrm>
            <a:off x="467640" y="2909880"/>
            <a:ext cx="3150203" cy="2306870"/>
          </a:xfrm>
          <a:prstGeom prst="rect">
            <a:avLst/>
          </a:prstGeom>
          <a:solidFill>
            <a:srgbClr val="CCFFFF"/>
          </a:solidFill>
          <a:ln w="0">
            <a:solidFill>
              <a:srgbClr val="808080"/>
            </a:solid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nSpc>
                <a:spcPct val="100000"/>
              </a:lnSpc>
            </a:pPr>
            <a:r>
              <a:rPr lang="nl-NL" sz="1800" b="0" strike="noStrike" spc="-1" dirty="0">
                <a:solidFill>
                  <a:srgbClr val="000000"/>
                </a:solidFill>
                <a:latin typeface="Calibri"/>
                <a:ea typeface="DejaVu Sans"/>
              </a:rPr>
              <a:t>Hoofdthema’s: </a:t>
            </a:r>
          </a:p>
          <a:p>
            <a:pPr marL="285750" indent="-285750">
              <a:buFontTx/>
              <a:buChar char="-"/>
            </a:pPr>
            <a:r>
              <a:rPr lang="nl-NL" spc="-1" dirty="0">
                <a:solidFill>
                  <a:srgbClr val="000000"/>
                </a:solidFill>
                <a:latin typeface="Calibri"/>
              </a:rPr>
              <a:t>Wonen, welzijn en zorg</a:t>
            </a:r>
          </a:p>
          <a:p>
            <a:pPr marL="285750" indent="-285750">
              <a:buFontTx/>
              <a:buChar char="-"/>
            </a:pPr>
            <a:r>
              <a:rPr lang="nl-NL" spc="-1" dirty="0">
                <a:solidFill>
                  <a:srgbClr val="000000"/>
                </a:solidFill>
                <a:latin typeface="Calibri"/>
              </a:rPr>
              <a:t>Dorpshuis</a:t>
            </a:r>
          </a:p>
          <a:p>
            <a:pPr marL="285750" indent="-285750">
              <a:buFontTx/>
              <a:buChar char="-"/>
            </a:pPr>
            <a:r>
              <a:rPr lang="nl-NL" spc="-1" dirty="0">
                <a:solidFill>
                  <a:srgbClr val="000000"/>
                </a:solidFill>
                <a:latin typeface="Calibri"/>
              </a:rPr>
              <a:t>Infrastructuur</a:t>
            </a:r>
          </a:p>
          <a:p>
            <a:pPr marL="285750" indent="-285750">
              <a:buFontTx/>
              <a:buChar char="-"/>
            </a:pPr>
            <a:r>
              <a:rPr lang="nl-NL" spc="-1" dirty="0">
                <a:solidFill>
                  <a:srgbClr val="000000"/>
                </a:solidFill>
                <a:latin typeface="Calibri"/>
              </a:rPr>
              <a:t>Omgeving, Energie &amp; Milieu</a:t>
            </a:r>
          </a:p>
          <a:p>
            <a:pPr marL="285750" indent="-285750">
              <a:lnSpc>
                <a:spcPct val="100000"/>
              </a:lnSpc>
              <a:buFontTx/>
              <a:buChar char="-"/>
            </a:pPr>
            <a:r>
              <a:rPr lang="nl-NL" spc="-1" dirty="0">
                <a:solidFill>
                  <a:srgbClr val="000000"/>
                </a:solidFill>
                <a:latin typeface="Calibri"/>
              </a:rPr>
              <a:t>Burgerinitiatieven</a:t>
            </a:r>
          </a:p>
          <a:p>
            <a:pPr marL="285750" indent="-285750">
              <a:lnSpc>
                <a:spcPct val="100000"/>
              </a:lnSpc>
              <a:buFontTx/>
              <a:buChar char="-"/>
            </a:pPr>
            <a:r>
              <a:rPr lang="nl-NL" spc="-1" dirty="0">
                <a:solidFill>
                  <a:srgbClr val="000000"/>
                </a:solidFill>
                <a:latin typeface="Calibri"/>
                <a:ea typeface="DejaVu Sans"/>
              </a:rPr>
              <a:t>Communicatie</a:t>
            </a:r>
            <a:r>
              <a:rPr lang="nl-NL" sz="1800" b="0" strike="noStrike" spc="-1" dirty="0">
                <a:solidFill>
                  <a:srgbClr val="000000"/>
                </a:solidFill>
                <a:latin typeface="Calibri"/>
                <a:ea typeface="DejaVu Sans"/>
              </a:rPr>
              <a:t> </a:t>
            </a:r>
          </a:p>
          <a:p>
            <a:pPr marL="285750" indent="-285750">
              <a:buFontTx/>
              <a:buChar char="-"/>
            </a:pPr>
            <a:r>
              <a:rPr lang="nl-NL" sz="1800" b="0" strike="noStrike" spc="-1" dirty="0">
                <a:solidFill>
                  <a:srgbClr val="000000"/>
                </a:solidFill>
                <a:latin typeface="Calibri"/>
                <a:ea typeface="DejaVu Sans"/>
              </a:rPr>
              <a:t>Algemene zaken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PlaceHolder 1"/>
          <p:cNvSpPr>
            <a:spLocks noGrp="1"/>
          </p:cNvSpPr>
          <p:nvPr>
            <p:ph type="title"/>
          </p:nvPr>
        </p:nvSpPr>
        <p:spPr>
          <a:xfrm>
            <a:off x="324000" y="189000"/>
            <a:ext cx="8228880" cy="791280"/>
          </a:xfrm>
          <a:prstGeom prst="rect">
            <a:avLst/>
          </a:prstGeom>
          <a:noFill/>
          <a:ln w="0">
            <a:noFill/>
          </a:ln>
        </p:spPr>
        <p:txBody>
          <a:bodyPr lIns="90000" tIns="45000" rIns="90000" bIns="45000" anchor="ctr">
            <a:normAutofit/>
          </a:bodyPr>
          <a:lstStyle/>
          <a:p>
            <a:pPr>
              <a:lnSpc>
                <a:spcPct val="100000"/>
              </a:lnSpc>
            </a:pPr>
            <a:r>
              <a:rPr lang="nl-NL" sz="2400" b="1" spc="-1" dirty="0">
                <a:solidFill>
                  <a:srgbClr val="000000"/>
                </a:solidFill>
                <a:latin typeface="Calibri"/>
              </a:rPr>
              <a:t>Wat hebben we samen de afgelopen periode bereikt? </a:t>
            </a:r>
            <a:endParaRPr lang="nl-NL" sz="2400" b="0" strike="noStrike" spc="-1" dirty="0">
              <a:latin typeface="Calibri" panose="020F0502020204030204" pitchFamily="34" charset="0"/>
              <a:cs typeface="Calibri" panose="020F0502020204030204" pitchFamily="34" charset="0"/>
            </a:endParaRPr>
          </a:p>
        </p:txBody>
      </p:sp>
      <p:pic>
        <p:nvPicPr>
          <p:cNvPr id="48" name="Afbeelding 6" descr="Schermafbeelding 2011-11-16 om 14.14.54.png"/>
          <p:cNvPicPr/>
          <p:nvPr/>
        </p:nvPicPr>
        <p:blipFill>
          <a:blip r:embed="rId2" cstate="print"/>
          <a:stretch/>
        </p:blipFill>
        <p:spPr>
          <a:xfrm>
            <a:off x="7454348" y="37542"/>
            <a:ext cx="1436572" cy="739400"/>
          </a:xfrm>
          <a:prstGeom prst="rect">
            <a:avLst/>
          </a:prstGeom>
          <a:ln w="9525">
            <a:noFill/>
          </a:ln>
        </p:spPr>
      </p:pic>
      <p:sp>
        <p:nvSpPr>
          <p:cNvPr id="49" name="PlaceHolder 2"/>
          <p:cNvSpPr>
            <a:spLocks noGrp="1"/>
          </p:cNvSpPr>
          <p:nvPr>
            <p:ph/>
          </p:nvPr>
        </p:nvSpPr>
        <p:spPr>
          <a:xfrm>
            <a:off x="324000" y="1921844"/>
            <a:ext cx="8566920" cy="2506791"/>
          </a:xfrm>
          <a:prstGeom prst="rect">
            <a:avLst/>
          </a:prstGeom>
          <a:solidFill>
            <a:srgbClr val="FFCCCC"/>
          </a:solidFill>
          <a:ln w="0">
            <a:noFill/>
          </a:ln>
        </p:spPr>
        <p:txBody>
          <a:bodyPr lIns="90000" tIns="45000" rIns="90000" bIns="45000" anchor="t">
            <a:noAutofit/>
          </a:bodyPr>
          <a:lstStyle/>
          <a:p>
            <a:pPr marL="0" indent="0">
              <a:lnSpc>
                <a:spcPct val="100000"/>
              </a:lnSpc>
              <a:spcBef>
                <a:spcPts val="281"/>
              </a:spcBef>
              <a:buNone/>
              <a:tabLst>
                <a:tab pos="0" algn="l"/>
              </a:tabLst>
            </a:pPr>
            <a:r>
              <a:rPr lang="nl-NL" sz="1700" b="1" spc="-1" dirty="0">
                <a:solidFill>
                  <a:srgbClr val="000000"/>
                </a:solidFill>
                <a:latin typeface="Calibri" panose="020F0502020204030204" pitchFamily="34" charset="0"/>
                <a:ea typeface="DejaVu Sans"/>
                <a:cs typeface="Calibri" panose="020F0502020204030204" pitchFamily="34" charset="0"/>
              </a:rPr>
              <a:t>WWZ (Wies de Haan)</a:t>
            </a:r>
          </a:p>
          <a:p>
            <a:pPr marL="179388" indent="-179388">
              <a:lnSpc>
                <a:spcPct val="100000"/>
              </a:lnSpc>
              <a:spcBef>
                <a:spcPts val="281"/>
              </a:spcBef>
              <a:buClr>
                <a:srgbClr val="000000"/>
              </a:buClr>
              <a:buFont typeface="Arial"/>
              <a:buChar char="•"/>
              <a:tabLst>
                <a:tab pos="0" algn="l"/>
              </a:tabLst>
            </a:pPr>
            <a:r>
              <a:rPr lang="nl-NL" sz="1600" spc="-1" dirty="0">
                <a:solidFill>
                  <a:srgbClr val="000000"/>
                </a:solidFill>
                <a:latin typeface="Calibri" panose="020F0502020204030204" pitchFamily="34" charset="0"/>
                <a:cs typeface="Calibri" panose="020F0502020204030204" pitchFamily="34" charset="0"/>
              </a:rPr>
              <a:t>Bibliotheekpunt in de Valentijn, en ontmoetingspunt ‘de huiskamer van Sterksel’</a:t>
            </a:r>
          </a:p>
          <a:p>
            <a:pPr marL="179388" indent="-179388">
              <a:lnSpc>
                <a:spcPct val="100000"/>
              </a:lnSpc>
              <a:spcBef>
                <a:spcPts val="281"/>
              </a:spcBef>
              <a:buClr>
                <a:srgbClr val="000000"/>
              </a:buClr>
              <a:buFont typeface="Arial"/>
              <a:buChar char="•"/>
              <a:tabLst>
                <a:tab pos="0" algn="l"/>
              </a:tabLst>
            </a:pPr>
            <a:r>
              <a:rPr lang="nl-NL" sz="1600" spc="-1" dirty="0">
                <a:solidFill>
                  <a:srgbClr val="000000"/>
                </a:solidFill>
                <a:latin typeface="Calibri" panose="020F0502020204030204" pitchFamily="34" charset="0"/>
                <a:cs typeface="Calibri" panose="020F0502020204030204" pitchFamily="34" charset="0"/>
              </a:rPr>
              <a:t>Openbaar vervoer op maat is verbeterd; pinautomaat is behouden; </a:t>
            </a:r>
            <a:r>
              <a:rPr lang="nl-NL" sz="1600" spc="-1" dirty="0" err="1">
                <a:solidFill>
                  <a:srgbClr val="000000"/>
                </a:solidFill>
                <a:latin typeface="Calibri" panose="020F0502020204030204" pitchFamily="34" charset="0"/>
                <a:cs typeface="Calibri" panose="020F0502020204030204" pitchFamily="34" charset="0"/>
              </a:rPr>
              <a:t>duofiets</a:t>
            </a:r>
            <a:r>
              <a:rPr lang="nl-NL" sz="1600" spc="-1" dirty="0">
                <a:solidFill>
                  <a:srgbClr val="000000"/>
                </a:solidFill>
                <a:latin typeface="Calibri" panose="020F0502020204030204" pitchFamily="34" charset="0"/>
                <a:cs typeface="Calibri" panose="020F0502020204030204" pitchFamily="34" charset="0"/>
              </a:rPr>
              <a:t> is beschikbaar</a:t>
            </a:r>
          </a:p>
          <a:p>
            <a:pPr marL="179388" indent="-179388">
              <a:lnSpc>
                <a:spcPct val="100000"/>
              </a:lnSpc>
              <a:spcBef>
                <a:spcPts val="281"/>
              </a:spcBef>
              <a:buClr>
                <a:srgbClr val="000000"/>
              </a:buClr>
              <a:buFont typeface="Arial"/>
              <a:buChar char="•"/>
              <a:tabLst>
                <a:tab pos="0" algn="l"/>
              </a:tabLst>
            </a:pPr>
            <a:r>
              <a:rPr lang="nl-NL" sz="1600" spc="-1" dirty="0">
                <a:solidFill>
                  <a:srgbClr val="000000"/>
                </a:solidFill>
                <a:latin typeface="Calibri" panose="020F0502020204030204" pitchFamily="34" charset="0"/>
                <a:cs typeface="Calibri" panose="020F0502020204030204" pitchFamily="34" charset="0"/>
              </a:rPr>
              <a:t>Gebruik van glasvezel voor bewoners van het buitengebied</a:t>
            </a:r>
          </a:p>
          <a:p>
            <a:pPr marL="179388" indent="-179388">
              <a:lnSpc>
                <a:spcPct val="100000"/>
              </a:lnSpc>
              <a:spcBef>
                <a:spcPts val="281"/>
              </a:spcBef>
              <a:buClr>
                <a:srgbClr val="000000"/>
              </a:buClr>
              <a:buFont typeface="Arial"/>
              <a:buChar char="•"/>
              <a:tabLst>
                <a:tab pos="0" algn="l"/>
              </a:tabLst>
            </a:pPr>
            <a:r>
              <a:rPr lang="nl-NL" sz="1600" spc="-1" dirty="0">
                <a:solidFill>
                  <a:srgbClr val="000000"/>
                </a:solidFill>
                <a:latin typeface="Calibri" panose="020F0502020204030204" pitchFamily="34" charset="0"/>
                <a:cs typeface="Calibri" panose="020F0502020204030204" pitchFamily="34" charset="0"/>
              </a:rPr>
              <a:t>Integratie tussen bewoners van de wijk Kloostervelden en van de kern van Sterksel loopt goed, bewoners van de Kloostervelden doen volop mee aan activiteiten in het dorp en andersom</a:t>
            </a:r>
          </a:p>
          <a:p>
            <a:pPr marL="179388" indent="-179388">
              <a:lnSpc>
                <a:spcPct val="100000"/>
              </a:lnSpc>
              <a:spcBef>
                <a:spcPts val="281"/>
              </a:spcBef>
              <a:buClr>
                <a:srgbClr val="000000"/>
              </a:buClr>
              <a:buFont typeface="Arial"/>
              <a:buChar char="•"/>
              <a:tabLst>
                <a:tab pos="0" algn="l"/>
              </a:tabLst>
            </a:pPr>
            <a:r>
              <a:rPr lang="nl-NL" sz="1600" spc="-1" dirty="0">
                <a:solidFill>
                  <a:srgbClr val="000000"/>
                </a:solidFill>
                <a:latin typeface="Calibri" panose="020F0502020204030204" pitchFamily="34" charset="0"/>
                <a:cs typeface="Calibri" panose="020F0502020204030204" pitchFamily="34" charset="0"/>
              </a:rPr>
              <a:t>De inzet van inwoners als vrijwilliger, buurtcontactpersoon, dorpswinkelmedewerker, bij het dorpshuis of bij een vereniging is onverminderd groot. Veel inwoners zijn klant van onze winkel of lid van een vereniging</a:t>
            </a:r>
          </a:p>
        </p:txBody>
      </p:sp>
      <p:sp>
        <p:nvSpPr>
          <p:cNvPr id="7" name="PlaceHolder 2"/>
          <p:cNvSpPr txBox="1">
            <a:spLocks/>
          </p:cNvSpPr>
          <p:nvPr/>
        </p:nvSpPr>
        <p:spPr>
          <a:xfrm>
            <a:off x="324000" y="4677047"/>
            <a:ext cx="8566920" cy="1699651"/>
          </a:xfrm>
          <a:prstGeom prst="rect">
            <a:avLst/>
          </a:prstGeom>
          <a:solidFill>
            <a:srgbClr val="FFCCCC"/>
          </a:solidFill>
          <a:ln w="0">
            <a:noFill/>
          </a:ln>
        </p:spPr>
        <p:txBody>
          <a:bodyPr lIns="90000" tIns="45000" rIns="90000" bIns="4500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281"/>
              </a:spcBef>
              <a:buFont typeface="Arial" panose="020B0604020202020204" pitchFamily="34" charset="0"/>
              <a:buNone/>
              <a:tabLst>
                <a:tab pos="0" algn="l"/>
              </a:tabLst>
            </a:pPr>
            <a:r>
              <a:rPr lang="nl-NL" sz="1700" b="1" spc="-1" dirty="0">
                <a:solidFill>
                  <a:srgbClr val="000000"/>
                </a:solidFill>
                <a:latin typeface="Calibri"/>
                <a:ea typeface="DejaVu Sans"/>
              </a:rPr>
              <a:t>Infra (Henk Kerkers)</a:t>
            </a:r>
          </a:p>
          <a:p>
            <a:pPr marL="179388" indent="-179388">
              <a:lnSpc>
                <a:spcPct val="100000"/>
              </a:lnSpc>
              <a:spcBef>
                <a:spcPts val="281"/>
              </a:spcBef>
              <a:buClr>
                <a:srgbClr val="000000"/>
              </a:buClr>
              <a:buFont typeface="Arial"/>
              <a:buChar char="•"/>
              <a:tabLst>
                <a:tab pos="0" algn="l"/>
              </a:tabLst>
            </a:pPr>
            <a:r>
              <a:rPr lang="nl-NL" sz="1600" spc="-1" dirty="0">
                <a:solidFill>
                  <a:srgbClr val="000000"/>
                </a:solidFill>
                <a:latin typeface="Calibri"/>
              </a:rPr>
              <a:t>Verbinding met Kloostervelden voor langzaam verkeer</a:t>
            </a:r>
            <a:endParaRPr lang="nl-NL" sz="1600" spc="-1" dirty="0"/>
          </a:p>
          <a:p>
            <a:pPr marL="179388" indent="-179388">
              <a:lnSpc>
                <a:spcPct val="100000"/>
              </a:lnSpc>
              <a:spcBef>
                <a:spcPts val="281"/>
              </a:spcBef>
              <a:buClr>
                <a:srgbClr val="000000"/>
              </a:buClr>
              <a:buFont typeface="Arial"/>
              <a:buChar char="•"/>
              <a:tabLst>
                <a:tab pos="0" algn="l"/>
              </a:tabLst>
            </a:pPr>
            <a:r>
              <a:rPr lang="nl-NL" sz="1600" spc="-1" dirty="0">
                <a:solidFill>
                  <a:srgbClr val="000000"/>
                </a:solidFill>
                <a:latin typeface="Calibri"/>
              </a:rPr>
              <a:t>Aanvullende maatregelen </a:t>
            </a:r>
            <a:r>
              <a:rPr lang="nl-NL" sz="1600" spc="-1" dirty="0" err="1">
                <a:solidFill>
                  <a:srgbClr val="000000"/>
                </a:solidFill>
                <a:latin typeface="Calibri"/>
              </a:rPr>
              <a:t>Heezerweg</a:t>
            </a:r>
            <a:r>
              <a:rPr lang="nl-NL" sz="1600" spc="-1" dirty="0">
                <a:solidFill>
                  <a:srgbClr val="000000"/>
                </a:solidFill>
                <a:latin typeface="Calibri"/>
              </a:rPr>
              <a:t> en Past. Thijssenlaan worden alom gewaardeerd, ook de beperkende maatregelen sluipverkeer A2</a:t>
            </a:r>
            <a:endParaRPr lang="nl-NL" sz="1600" spc="-1" dirty="0"/>
          </a:p>
          <a:p>
            <a:pPr marL="179388" indent="-179388">
              <a:lnSpc>
                <a:spcPct val="100000"/>
              </a:lnSpc>
              <a:spcBef>
                <a:spcPts val="281"/>
              </a:spcBef>
              <a:buClr>
                <a:srgbClr val="000000"/>
              </a:buClr>
              <a:buFont typeface="Arial"/>
              <a:buChar char="•"/>
              <a:tabLst>
                <a:tab pos="0" algn="l"/>
              </a:tabLst>
            </a:pPr>
            <a:r>
              <a:rPr lang="nl-NL" sz="1600" spc="-1" dirty="0">
                <a:solidFill>
                  <a:srgbClr val="000000"/>
                </a:solidFill>
                <a:latin typeface="Calibri"/>
              </a:rPr>
              <a:t>Albertlaan als toegangsweg voor Kloostervelden</a:t>
            </a:r>
            <a:endParaRPr lang="nl-NL" sz="1000" spc="-1" dirty="0">
              <a:solidFill>
                <a:srgbClr val="FF0000"/>
              </a:solidFill>
              <a:latin typeface="Calibri"/>
            </a:endParaRPr>
          </a:p>
          <a:p>
            <a:pPr marL="179388" indent="-179388">
              <a:lnSpc>
                <a:spcPct val="100000"/>
              </a:lnSpc>
              <a:spcBef>
                <a:spcPts val="281"/>
              </a:spcBef>
              <a:buClr>
                <a:srgbClr val="000000"/>
              </a:buClr>
              <a:buFont typeface="Arial"/>
              <a:buChar char="•"/>
              <a:tabLst>
                <a:tab pos="0" algn="l"/>
              </a:tabLst>
            </a:pPr>
            <a:r>
              <a:rPr lang="nl-NL" sz="1600" spc="-1" dirty="0" err="1">
                <a:latin typeface="Calibri"/>
              </a:rPr>
              <a:t>Kloosterlaan</a:t>
            </a:r>
            <a:r>
              <a:rPr lang="nl-NL" sz="1600" spc="-1" dirty="0">
                <a:latin typeface="Calibri"/>
              </a:rPr>
              <a:t> als verbindingsweg staat </a:t>
            </a:r>
            <a:r>
              <a:rPr lang="nl-NL" sz="1600" spc="-1" dirty="0">
                <a:solidFill>
                  <a:srgbClr val="000000"/>
                </a:solidFill>
                <a:latin typeface="Calibri"/>
              </a:rPr>
              <a:t>in de planning</a:t>
            </a:r>
          </a:p>
        </p:txBody>
      </p:sp>
      <p:sp>
        <p:nvSpPr>
          <p:cNvPr id="8" name="Tekstvak 4">
            <a:extLst>
              <a:ext uri="{FF2B5EF4-FFF2-40B4-BE49-F238E27FC236}">
                <a16:creationId xmlns:a16="http://schemas.microsoft.com/office/drawing/2014/main" id="{37BE8813-814D-4581-645E-2AB2C3AD7AF5}"/>
              </a:ext>
            </a:extLst>
          </p:cNvPr>
          <p:cNvSpPr/>
          <p:nvPr/>
        </p:nvSpPr>
        <p:spPr>
          <a:xfrm>
            <a:off x="287460" y="1028555"/>
            <a:ext cx="8640000" cy="644877"/>
          </a:xfrm>
          <a:prstGeom prst="rect">
            <a:avLst/>
          </a:prstGeom>
          <a:solidFill>
            <a:srgbClr val="FFFFCC"/>
          </a:solidFill>
          <a:ln w="9525">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nl-NL" b="1" strike="noStrike" spc="-1" dirty="0">
                <a:solidFill>
                  <a:srgbClr val="000000"/>
                </a:solidFill>
                <a:latin typeface="Calibri"/>
                <a:ea typeface="DejaVu Sans"/>
              </a:rPr>
              <a:t>Samenwerking met gemeenteraad, college en dorpsraad Sterksel heeft voor </a:t>
            </a:r>
            <a:r>
              <a:rPr lang="nl-NL" b="1" spc="-1" dirty="0">
                <a:solidFill>
                  <a:srgbClr val="000000"/>
                </a:solidFill>
                <a:latin typeface="Calibri"/>
                <a:ea typeface="DejaVu Sans"/>
              </a:rPr>
              <a:t>ons </a:t>
            </a:r>
            <a:r>
              <a:rPr lang="nl-NL" b="1" strike="noStrike" spc="-1" dirty="0">
                <a:solidFill>
                  <a:srgbClr val="000000"/>
                </a:solidFill>
                <a:latin typeface="Calibri"/>
                <a:ea typeface="DejaVu Sans"/>
              </a:rPr>
              <a:t>tot de volgende resultaten geleid:</a:t>
            </a:r>
            <a:endParaRPr lang="nl-NL" b="1" strike="noStrike" spc="-1" dirty="0">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PlaceHolder 1"/>
          <p:cNvSpPr>
            <a:spLocks noGrp="1"/>
          </p:cNvSpPr>
          <p:nvPr>
            <p:ph type="title"/>
          </p:nvPr>
        </p:nvSpPr>
        <p:spPr>
          <a:xfrm>
            <a:off x="324000" y="189000"/>
            <a:ext cx="8228880" cy="791280"/>
          </a:xfrm>
          <a:prstGeom prst="rect">
            <a:avLst/>
          </a:prstGeom>
          <a:noFill/>
          <a:ln w="0">
            <a:noFill/>
          </a:ln>
        </p:spPr>
        <p:txBody>
          <a:bodyPr lIns="90000" tIns="45000" rIns="90000" bIns="45000" anchor="ctr">
            <a:normAutofit/>
          </a:bodyPr>
          <a:lstStyle/>
          <a:p>
            <a:pPr>
              <a:lnSpc>
                <a:spcPct val="100000"/>
              </a:lnSpc>
            </a:pPr>
            <a:r>
              <a:rPr lang="nl-NL" sz="2400" b="1" spc="-1" dirty="0">
                <a:solidFill>
                  <a:srgbClr val="000000"/>
                </a:solidFill>
                <a:latin typeface="Calibri"/>
              </a:rPr>
              <a:t>Wat hebben we samen de afgelopen periode bereikt? (2)</a:t>
            </a:r>
            <a:endParaRPr lang="nl-NL" sz="2400" b="0" strike="noStrike" spc="-1" dirty="0">
              <a:latin typeface="Calibri" panose="020F0502020204030204" pitchFamily="34" charset="0"/>
              <a:cs typeface="Calibri" panose="020F0502020204030204" pitchFamily="34" charset="0"/>
            </a:endParaRPr>
          </a:p>
        </p:txBody>
      </p:sp>
      <p:sp>
        <p:nvSpPr>
          <p:cNvPr id="47" name="Tekstvak 4"/>
          <p:cNvSpPr/>
          <p:nvPr/>
        </p:nvSpPr>
        <p:spPr>
          <a:xfrm>
            <a:off x="288540" y="1101930"/>
            <a:ext cx="8566920" cy="644877"/>
          </a:xfrm>
          <a:prstGeom prst="rect">
            <a:avLst/>
          </a:prstGeom>
          <a:solidFill>
            <a:srgbClr val="FFFFCC"/>
          </a:solidFill>
          <a:ln w="9525">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nSpc>
                <a:spcPct val="100000"/>
              </a:lnSpc>
            </a:pPr>
            <a:r>
              <a:rPr lang="nl-NL" b="1" strike="noStrike" spc="-1" dirty="0">
                <a:solidFill>
                  <a:srgbClr val="000000"/>
                </a:solidFill>
                <a:latin typeface="Calibri"/>
                <a:ea typeface="DejaVu Sans"/>
              </a:rPr>
              <a:t>Samenwerking met gemeenteraad, college en dorpsraad Sterksel heeft voor </a:t>
            </a:r>
            <a:r>
              <a:rPr lang="nl-NL" b="1" spc="-1" dirty="0">
                <a:solidFill>
                  <a:srgbClr val="000000"/>
                </a:solidFill>
                <a:latin typeface="Calibri"/>
                <a:ea typeface="DejaVu Sans"/>
              </a:rPr>
              <a:t>ons </a:t>
            </a:r>
            <a:r>
              <a:rPr lang="nl-NL" b="1" strike="noStrike" spc="-1" dirty="0">
                <a:solidFill>
                  <a:srgbClr val="000000"/>
                </a:solidFill>
                <a:latin typeface="Calibri"/>
                <a:ea typeface="DejaVu Sans"/>
              </a:rPr>
              <a:t>tot de volgende resultaten geleid:</a:t>
            </a:r>
            <a:endParaRPr lang="nl-NL" b="1" strike="noStrike" spc="-1" dirty="0">
              <a:latin typeface="Arial"/>
            </a:endParaRPr>
          </a:p>
        </p:txBody>
      </p:sp>
      <p:pic>
        <p:nvPicPr>
          <p:cNvPr id="48" name="Afbeelding 6" descr="Schermafbeelding 2011-11-16 om 14.14.54.png"/>
          <p:cNvPicPr/>
          <p:nvPr/>
        </p:nvPicPr>
        <p:blipFill>
          <a:blip r:embed="rId2" cstate="print"/>
          <a:stretch/>
        </p:blipFill>
        <p:spPr>
          <a:xfrm>
            <a:off x="7504043" y="126026"/>
            <a:ext cx="1465279" cy="709894"/>
          </a:xfrm>
          <a:prstGeom prst="rect">
            <a:avLst/>
          </a:prstGeom>
          <a:ln w="9525">
            <a:noFill/>
          </a:ln>
        </p:spPr>
      </p:pic>
      <p:sp>
        <p:nvSpPr>
          <p:cNvPr id="49" name="PlaceHolder 2"/>
          <p:cNvSpPr>
            <a:spLocks noGrp="1"/>
          </p:cNvSpPr>
          <p:nvPr>
            <p:ph/>
          </p:nvPr>
        </p:nvSpPr>
        <p:spPr>
          <a:xfrm>
            <a:off x="288540" y="2924683"/>
            <a:ext cx="8566920" cy="2389890"/>
          </a:xfrm>
          <a:prstGeom prst="rect">
            <a:avLst/>
          </a:prstGeom>
          <a:solidFill>
            <a:srgbClr val="FFCCCC"/>
          </a:solidFill>
          <a:ln w="0">
            <a:noFill/>
          </a:ln>
        </p:spPr>
        <p:txBody>
          <a:bodyPr lIns="90000" tIns="45000" rIns="90000" bIns="45000" anchor="t">
            <a:noAutofit/>
          </a:bodyPr>
          <a:lstStyle/>
          <a:p>
            <a:pPr marL="0" indent="0">
              <a:lnSpc>
                <a:spcPct val="100000"/>
              </a:lnSpc>
              <a:spcBef>
                <a:spcPts val="281"/>
              </a:spcBef>
              <a:buNone/>
              <a:tabLst>
                <a:tab pos="0" algn="l"/>
              </a:tabLst>
            </a:pPr>
            <a:r>
              <a:rPr lang="nl-NL" sz="1700" b="1" spc="-1" dirty="0">
                <a:solidFill>
                  <a:srgbClr val="000000"/>
                </a:solidFill>
                <a:latin typeface="Calibri" panose="020F0502020204030204" pitchFamily="34" charset="0"/>
                <a:ea typeface="DejaVu Sans"/>
                <a:cs typeface="Calibri" panose="020F0502020204030204" pitchFamily="34" charset="0"/>
              </a:rPr>
              <a:t>Milieu (Toine leemans)</a:t>
            </a:r>
          </a:p>
          <a:p>
            <a:pPr marL="179388" indent="-179388">
              <a:lnSpc>
                <a:spcPct val="100000"/>
              </a:lnSpc>
              <a:spcBef>
                <a:spcPts val="281"/>
              </a:spcBef>
              <a:buClr>
                <a:srgbClr val="000000"/>
              </a:buClr>
              <a:buFont typeface="Arial"/>
              <a:buChar char="•"/>
              <a:tabLst>
                <a:tab pos="0" algn="l"/>
              </a:tabLst>
            </a:pPr>
            <a:r>
              <a:rPr lang="nl-NL" sz="1600" spc="-1" dirty="0">
                <a:solidFill>
                  <a:srgbClr val="000000"/>
                </a:solidFill>
                <a:latin typeface="Calibri"/>
              </a:rPr>
              <a:t>Aandacht van de provincie voor luchtkwaliteit Poort 43 en realisatie van tijdelijke meetpalen</a:t>
            </a:r>
          </a:p>
          <a:p>
            <a:pPr marL="179388" indent="-179388">
              <a:lnSpc>
                <a:spcPct val="100000"/>
              </a:lnSpc>
              <a:spcBef>
                <a:spcPts val="281"/>
              </a:spcBef>
              <a:buClr>
                <a:srgbClr val="000000"/>
              </a:buClr>
              <a:buFont typeface="Arial"/>
              <a:buChar char="•"/>
              <a:tabLst>
                <a:tab pos="0" algn="l"/>
              </a:tabLst>
            </a:pPr>
            <a:r>
              <a:rPr lang="nl-NL" sz="1600" spc="-1" dirty="0">
                <a:solidFill>
                  <a:srgbClr val="000000"/>
                </a:solidFill>
                <a:latin typeface="Calibri"/>
              </a:rPr>
              <a:t>Geen ondersteuning van gemeente bij onderzoek naar logistiek centrum</a:t>
            </a:r>
          </a:p>
          <a:p>
            <a:pPr marL="0" indent="0">
              <a:lnSpc>
                <a:spcPct val="100000"/>
              </a:lnSpc>
              <a:spcBef>
                <a:spcPts val="281"/>
              </a:spcBef>
              <a:buNone/>
              <a:tabLst>
                <a:tab pos="0" algn="l"/>
              </a:tabLst>
            </a:pPr>
            <a:r>
              <a:rPr lang="nl-NL" sz="1700" b="1" spc="-1" dirty="0">
                <a:solidFill>
                  <a:srgbClr val="000000"/>
                </a:solidFill>
                <a:latin typeface="Calibri" panose="020F0502020204030204" pitchFamily="34" charset="0"/>
                <a:ea typeface="DejaVu Sans"/>
                <a:cs typeface="Calibri" panose="020F0502020204030204" pitchFamily="34" charset="0"/>
              </a:rPr>
              <a:t>Energie:</a:t>
            </a:r>
          </a:p>
          <a:p>
            <a:pPr marL="179388" indent="-179388">
              <a:lnSpc>
                <a:spcPct val="100000"/>
              </a:lnSpc>
              <a:spcBef>
                <a:spcPts val="281"/>
              </a:spcBef>
              <a:tabLst>
                <a:tab pos="0" algn="l"/>
              </a:tabLst>
            </a:pPr>
            <a:r>
              <a:rPr lang="nl-NL" sz="1600" spc="-1" dirty="0">
                <a:solidFill>
                  <a:srgbClr val="000000"/>
                </a:solidFill>
                <a:latin typeface="Calibri" panose="020F0502020204030204" pitchFamily="34" charset="0"/>
                <a:ea typeface="DejaVu Sans"/>
                <a:cs typeface="Calibri" panose="020F0502020204030204" pitchFamily="34" charset="0"/>
              </a:rPr>
              <a:t>Communicatie en enquêtes</a:t>
            </a:r>
          </a:p>
          <a:p>
            <a:pPr marL="179388" indent="-179388">
              <a:lnSpc>
                <a:spcPct val="100000"/>
              </a:lnSpc>
              <a:spcBef>
                <a:spcPts val="281"/>
              </a:spcBef>
              <a:tabLst>
                <a:tab pos="0" algn="l"/>
              </a:tabLst>
            </a:pPr>
            <a:r>
              <a:rPr lang="nl-NL" sz="1600" spc="-1" dirty="0">
                <a:solidFill>
                  <a:srgbClr val="000000"/>
                </a:solidFill>
                <a:latin typeface="Calibri" panose="020F0502020204030204" pitchFamily="34" charset="0"/>
                <a:ea typeface="DejaVu Sans"/>
                <a:cs typeface="Calibri" panose="020F0502020204030204" pitchFamily="34" charset="0"/>
              </a:rPr>
              <a:t>Samenwerking tussen gemeente en dorpsraden (intensieve participatie)</a:t>
            </a:r>
          </a:p>
          <a:p>
            <a:pPr marL="0" indent="0">
              <a:lnSpc>
                <a:spcPct val="100000"/>
              </a:lnSpc>
              <a:spcBef>
                <a:spcPts val="281"/>
              </a:spcBef>
              <a:buNone/>
              <a:tabLst>
                <a:tab pos="0" algn="l"/>
              </a:tabLst>
            </a:pPr>
            <a:r>
              <a:rPr lang="nl-NL" sz="1700" b="1" spc="-1" dirty="0">
                <a:solidFill>
                  <a:srgbClr val="000000"/>
                </a:solidFill>
                <a:latin typeface="Calibri" panose="020F0502020204030204" pitchFamily="34" charset="0"/>
                <a:ea typeface="DejaVu Sans"/>
                <a:cs typeface="Calibri" panose="020F0502020204030204" pitchFamily="34" charset="0"/>
              </a:rPr>
              <a:t>Omgeving</a:t>
            </a:r>
          </a:p>
          <a:p>
            <a:pPr marL="179388" indent="-179388">
              <a:lnSpc>
                <a:spcPct val="100000"/>
              </a:lnSpc>
              <a:spcBef>
                <a:spcPts val="281"/>
              </a:spcBef>
              <a:buClr>
                <a:srgbClr val="000000"/>
              </a:buClr>
              <a:buFont typeface="Arial"/>
              <a:buChar char="•"/>
              <a:tabLst>
                <a:tab pos="0" algn="l"/>
              </a:tabLst>
            </a:pPr>
            <a:r>
              <a:rPr lang="nl-NL" sz="1600" spc="-1" dirty="0">
                <a:solidFill>
                  <a:srgbClr val="000000"/>
                </a:solidFill>
                <a:latin typeface="Calibri" panose="020F0502020204030204" pitchFamily="34" charset="0"/>
                <a:cs typeface="Calibri" panose="020F0502020204030204" pitchFamily="34" charset="0"/>
              </a:rPr>
              <a:t>Participatie in concept 2.0 omgevingsvisie van de gemeente (participatie)</a:t>
            </a:r>
          </a:p>
        </p:txBody>
      </p:sp>
      <p:sp>
        <p:nvSpPr>
          <p:cNvPr id="7" name="PlaceHolder 2"/>
          <p:cNvSpPr txBox="1">
            <a:spLocks/>
          </p:cNvSpPr>
          <p:nvPr/>
        </p:nvSpPr>
        <p:spPr>
          <a:xfrm>
            <a:off x="288540" y="5469367"/>
            <a:ext cx="8566920" cy="1110199"/>
          </a:xfrm>
          <a:prstGeom prst="rect">
            <a:avLst/>
          </a:prstGeom>
          <a:solidFill>
            <a:srgbClr val="FFCCCC"/>
          </a:solidFill>
          <a:ln w="0">
            <a:noFill/>
          </a:ln>
        </p:spPr>
        <p:txBody>
          <a:bodyPr lIns="90000" tIns="45000" rIns="90000" bIns="4500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281"/>
              </a:spcBef>
              <a:buFont typeface="Arial" panose="020B0604020202020204" pitchFamily="34" charset="0"/>
              <a:buNone/>
              <a:tabLst>
                <a:tab pos="0" algn="l"/>
              </a:tabLst>
            </a:pPr>
            <a:r>
              <a:rPr lang="nl-NL" sz="1700" b="1" spc="-1" dirty="0">
                <a:solidFill>
                  <a:srgbClr val="000000"/>
                </a:solidFill>
                <a:latin typeface="Calibri"/>
                <a:ea typeface="DejaVu Sans"/>
              </a:rPr>
              <a:t>Communicatie (Anton </a:t>
            </a:r>
            <a:r>
              <a:rPr lang="nl-NL" sz="1700" b="1" spc="-1" dirty="0" err="1">
                <a:solidFill>
                  <a:srgbClr val="000000"/>
                </a:solidFill>
                <a:latin typeface="Calibri"/>
                <a:ea typeface="DejaVu Sans"/>
              </a:rPr>
              <a:t>Mynott</a:t>
            </a:r>
            <a:r>
              <a:rPr lang="nl-NL" sz="1700" b="1" spc="-1" dirty="0">
                <a:solidFill>
                  <a:srgbClr val="000000"/>
                </a:solidFill>
                <a:latin typeface="Calibri"/>
                <a:ea typeface="DejaVu Sans"/>
              </a:rPr>
              <a:t> / Paul Klinkhamer)</a:t>
            </a:r>
          </a:p>
          <a:p>
            <a:pPr marL="179388" indent="-179388">
              <a:lnSpc>
                <a:spcPct val="100000"/>
              </a:lnSpc>
              <a:spcBef>
                <a:spcPts val="281"/>
              </a:spcBef>
              <a:buClr>
                <a:srgbClr val="000000"/>
              </a:buClr>
              <a:buFont typeface="Arial"/>
              <a:buChar char="•"/>
              <a:tabLst>
                <a:tab pos="0" algn="l"/>
              </a:tabLst>
            </a:pPr>
            <a:r>
              <a:rPr lang="nl-NL" sz="1600" spc="-1" dirty="0">
                <a:solidFill>
                  <a:srgbClr val="000000"/>
                </a:solidFill>
                <a:latin typeface="Calibri"/>
              </a:rPr>
              <a:t>Nieuwe website is gelanceerd en redactie is uitgebreid met het oog op versterking van de dialoog met het dorp</a:t>
            </a:r>
          </a:p>
          <a:p>
            <a:pPr marL="179388" indent="-179388">
              <a:lnSpc>
                <a:spcPct val="100000"/>
              </a:lnSpc>
              <a:spcBef>
                <a:spcPts val="281"/>
              </a:spcBef>
              <a:buClr>
                <a:srgbClr val="000000"/>
              </a:buClr>
              <a:buFont typeface="Arial"/>
              <a:buChar char="•"/>
              <a:tabLst>
                <a:tab pos="0" algn="l"/>
              </a:tabLst>
            </a:pPr>
            <a:r>
              <a:rPr lang="nl-NL" sz="1600" spc="-1" dirty="0" err="1">
                <a:latin typeface="Calibri"/>
              </a:rPr>
              <a:t>Enquêteres</a:t>
            </a:r>
            <a:r>
              <a:rPr lang="nl-NL" sz="1600" spc="-1" dirty="0">
                <a:latin typeface="Calibri"/>
              </a:rPr>
              <a:t> en info avonden</a:t>
            </a:r>
          </a:p>
        </p:txBody>
      </p:sp>
      <p:sp>
        <p:nvSpPr>
          <p:cNvPr id="8" name="PlaceHolder 2">
            <a:extLst>
              <a:ext uri="{FF2B5EF4-FFF2-40B4-BE49-F238E27FC236}">
                <a16:creationId xmlns:a16="http://schemas.microsoft.com/office/drawing/2014/main" id="{BE032E17-0D5F-EFEA-AC53-82448D6DBBC8}"/>
              </a:ext>
            </a:extLst>
          </p:cNvPr>
          <p:cNvSpPr txBox="1">
            <a:spLocks/>
          </p:cNvSpPr>
          <p:nvPr/>
        </p:nvSpPr>
        <p:spPr>
          <a:xfrm>
            <a:off x="288540" y="1860653"/>
            <a:ext cx="8566920" cy="942380"/>
          </a:xfrm>
          <a:prstGeom prst="rect">
            <a:avLst/>
          </a:prstGeom>
          <a:solidFill>
            <a:srgbClr val="FFCCCC"/>
          </a:solidFill>
          <a:ln w="0">
            <a:noFill/>
          </a:ln>
        </p:spPr>
        <p:txBody>
          <a:bodyPr lIns="90000" tIns="45000" rIns="90000" bIns="4500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281"/>
              </a:spcBef>
              <a:buFont typeface="Arial" panose="020B0604020202020204" pitchFamily="34" charset="0"/>
              <a:buNone/>
              <a:tabLst>
                <a:tab pos="0" algn="l"/>
              </a:tabLst>
            </a:pPr>
            <a:r>
              <a:rPr lang="nl-NL" sz="1700" b="1" spc="-1" dirty="0">
                <a:solidFill>
                  <a:srgbClr val="000000"/>
                </a:solidFill>
                <a:latin typeface="Calibri" panose="020F0502020204030204" pitchFamily="34" charset="0"/>
                <a:ea typeface="DejaVu Sans"/>
                <a:cs typeface="Calibri" panose="020F0502020204030204" pitchFamily="34" charset="0"/>
              </a:rPr>
              <a:t>Dorpshuis (Wim Camp)</a:t>
            </a:r>
          </a:p>
          <a:p>
            <a:pPr marL="179388" indent="-179388">
              <a:lnSpc>
                <a:spcPct val="100000"/>
              </a:lnSpc>
              <a:spcBef>
                <a:spcPts val="281"/>
              </a:spcBef>
              <a:buClr>
                <a:srgbClr val="000000"/>
              </a:buClr>
              <a:buFont typeface="Arial"/>
              <a:buChar char="•"/>
              <a:tabLst>
                <a:tab pos="0" algn="l"/>
              </a:tabLst>
            </a:pPr>
            <a:r>
              <a:rPr lang="nl-NL" sz="1600" spc="-1" dirty="0">
                <a:solidFill>
                  <a:srgbClr val="000000"/>
                </a:solidFill>
                <a:latin typeface="Calibri"/>
              </a:rPr>
              <a:t>Rapport PON blijft de basis voor aanpassing van Valentijn</a:t>
            </a:r>
          </a:p>
          <a:p>
            <a:pPr marL="179388" indent="-179388">
              <a:lnSpc>
                <a:spcPct val="100000"/>
              </a:lnSpc>
              <a:spcBef>
                <a:spcPts val="281"/>
              </a:spcBef>
              <a:buClr>
                <a:srgbClr val="000000"/>
              </a:buClr>
              <a:buFont typeface="Arial"/>
              <a:buChar char="•"/>
              <a:tabLst>
                <a:tab pos="0" algn="l"/>
              </a:tabLst>
            </a:pPr>
            <a:r>
              <a:rPr lang="nl-NL" sz="1600" spc="-1" dirty="0">
                <a:solidFill>
                  <a:srgbClr val="000000"/>
                </a:solidFill>
                <a:latin typeface="Calibri"/>
              </a:rPr>
              <a:t>Verduurzaming en verbouwing staan op de agenda</a:t>
            </a:r>
            <a:endParaRPr lang="nl-NL" sz="1600" spc="-1" dirty="0">
              <a:solidFill>
                <a:srgbClr val="FF0000"/>
              </a:solidFill>
              <a:latin typeface="Calibri"/>
            </a:endParaRPr>
          </a:p>
          <a:p>
            <a:pPr marL="0" indent="0">
              <a:lnSpc>
                <a:spcPct val="100000"/>
              </a:lnSpc>
              <a:spcBef>
                <a:spcPts val="281"/>
              </a:spcBef>
              <a:buClr>
                <a:srgbClr val="000000"/>
              </a:buClr>
              <a:buNone/>
              <a:tabLst>
                <a:tab pos="0" algn="l"/>
              </a:tabLst>
            </a:pPr>
            <a:r>
              <a:rPr lang="nl-NL" sz="1400" spc="-1" dirty="0">
                <a:solidFill>
                  <a:srgbClr val="000000"/>
                </a:solidFill>
                <a:latin typeface="Calibri"/>
              </a:rPr>
              <a:t> </a:t>
            </a:r>
          </a:p>
        </p:txBody>
      </p:sp>
    </p:spTree>
    <p:extLst>
      <p:ext uri="{BB962C8B-B14F-4D97-AF65-F5344CB8AC3E}">
        <p14:creationId xmlns:p14="http://schemas.microsoft.com/office/powerpoint/2010/main" val="843921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323999" y="189000"/>
            <a:ext cx="8449297" cy="791280"/>
          </a:xfrm>
          <a:prstGeom prst="rect">
            <a:avLst/>
          </a:prstGeom>
          <a:noFill/>
          <a:ln w="0">
            <a:noFill/>
          </a:ln>
        </p:spPr>
        <p:txBody>
          <a:bodyPr lIns="90000" tIns="45000" rIns="90000" bIns="45000" anchor="ctr">
            <a:noAutofit/>
          </a:bodyPr>
          <a:lstStyle/>
          <a:p>
            <a:pPr>
              <a:lnSpc>
                <a:spcPct val="100000"/>
              </a:lnSpc>
            </a:pPr>
            <a:r>
              <a:rPr lang="nl-NL" sz="3200" b="1" strike="noStrike" spc="-1" dirty="0">
                <a:solidFill>
                  <a:srgbClr val="000000"/>
                </a:solidFill>
                <a:latin typeface="Calibri" panose="020F0502020204030204" pitchFamily="34" charset="0"/>
                <a:cs typeface="Calibri" panose="020F0502020204030204" pitchFamily="34" charset="0"/>
              </a:rPr>
              <a:t>Wonen, Welzijn &amp; Zorg 2022 e.v.</a:t>
            </a:r>
            <a:endParaRPr lang="nl-NL" sz="3200" b="0" strike="noStrike" spc="-1" dirty="0">
              <a:latin typeface="Calibri" panose="020F0502020204030204" pitchFamily="34" charset="0"/>
              <a:cs typeface="Calibri" panose="020F0502020204030204" pitchFamily="34" charset="0"/>
            </a:endParaRPr>
          </a:p>
        </p:txBody>
      </p:sp>
      <p:sp>
        <p:nvSpPr>
          <p:cNvPr id="51" name="PlaceHolder 2"/>
          <p:cNvSpPr>
            <a:spLocks noGrp="1"/>
          </p:cNvSpPr>
          <p:nvPr>
            <p:ph/>
          </p:nvPr>
        </p:nvSpPr>
        <p:spPr>
          <a:xfrm>
            <a:off x="288540" y="4959000"/>
            <a:ext cx="8566920" cy="1471618"/>
          </a:xfrm>
          <a:prstGeom prst="rect">
            <a:avLst/>
          </a:prstGeom>
          <a:solidFill>
            <a:srgbClr val="FFCCCC"/>
          </a:solidFill>
          <a:ln w="0">
            <a:noFill/>
          </a:ln>
        </p:spPr>
        <p:txBody>
          <a:bodyPr lIns="90000" tIns="45000" rIns="90000" bIns="45000" anchor="t">
            <a:noAutofit/>
          </a:bodyPr>
          <a:lstStyle/>
          <a:p>
            <a:pPr marL="0" indent="0">
              <a:lnSpc>
                <a:spcPct val="100000"/>
              </a:lnSpc>
              <a:spcBef>
                <a:spcPts val="281"/>
              </a:spcBef>
              <a:buNone/>
              <a:tabLst>
                <a:tab pos="0" algn="l"/>
              </a:tabLst>
            </a:pPr>
            <a:r>
              <a:rPr lang="nl-NL" sz="1700" b="1" spc="-1" dirty="0">
                <a:solidFill>
                  <a:srgbClr val="000000"/>
                </a:solidFill>
                <a:latin typeface="Calibri" panose="020F0502020204030204" pitchFamily="34" charset="0"/>
                <a:ea typeface="DejaVu Sans"/>
                <a:cs typeface="Calibri" panose="020F0502020204030204" pitchFamily="34" charset="0"/>
              </a:rPr>
              <a:t>Waarmee kunt u voor inwoners van Sterksel het verschil maken?</a:t>
            </a:r>
          </a:p>
          <a:p>
            <a:pPr marL="179388" indent="-179388">
              <a:lnSpc>
                <a:spcPct val="100000"/>
              </a:lnSpc>
              <a:spcBef>
                <a:spcPts val="281"/>
              </a:spcBef>
              <a:buClr>
                <a:srgbClr val="000000"/>
              </a:buClr>
              <a:buFont typeface="Arial"/>
              <a:buChar char="•"/>
              <a:tabLst>
                <a:tab pos="0" algn="l"/>
              </a:tabLst>
            </a:pPr>
            <a:r>
              <a:rPr lang="nl-NL" sz="1600" b="0" strike="noStrike" spc="-1" dirty="0">
                <a:solidFill>
                  <a:srgbClr val="000000"/>
                </a:solidFill>
                <a:latin typeface="Calibri" panose="020F0502020204030204" pitchFamily="34" charset="0"/>
                <a:cs typeface="Calibri" panose="020F0502020204030204" pitchFamily="34" charset="0"/>
              </a:rPr>
              <a:t>Blijven ondersteunen van de jaarlijkse kennismakingsbijeenkomst ‘Welkom op Sterksel’ en van projecten ZOEM, wandelmaatje en duo-fietsen </a:t>
            </a:r>
            <a:endParaRPr lang="nl-NL" sz="1600" b="0" strike="noStrike" spc="-1" dirty="0">
              <a:latin typeface="Calibri" panose="020F0502020204030204" pitchFamily="34" charset="0"/>
              <a:cs typeface="Calibri" panose="020F0502020204030204" pitchFamily="34" charset="0"/>
            </a:endParaRPr>
          </a:p>
          <a:p>
            <a:pPr marL="179388" indent="-179388">
              <a:lnSpc>
                <a:spcPct val="100000"/>
              </a:lnSpc>
              <a:spcBef>
                <a:spcPts val="281"/>
              </a:spcBef>
              <a:buClr>
                <a:srgbClr val="000000"/>
              </a:buClr>
              <a:buFont typeface="Arial"/>
              <a:buChar char="•"/>
              <a:tabLst>
                <a:tab pos="0" algn="l"/>
              </a:tabLst>
            </a:pPr>
            <a:r>
              <a:rPr lang="nl-NL" sz="1600" b="0" strike="noStrike" spc="-1" dirty="0">
                <a:solidFill>
                  <a:srgbClr val="000000"/>
                </a:solidFill>
                <a:latin typeface="Calibri" panose="020F0502020204030204" pitchFamily="34" charset="0"/>
                <a:cs typeface="Calibri" panose="020F0502020204030204" pitchFamily="34" charset="0"/>
              </a:rPr>
              <a:t>Faciliteren van een duurzame bestemming van het VIC terrein met oog voor draagvlak in het dorp</a:t>
            </a:r>
          </a:p>
          <a:p>
            <a:pPr marL="179388" indent="-179388">
              <a:lnSpc>
                <a:spcPct val="100000"/>
              </a:lnSpc>
              <a:spcBef>
                <a:spcPts val="281"/>
              </a:spcBef>
              <a:buClr>
                <a:srgbClr val="000000"/>
              </a:buClr>
              <a:buFont typeface="Arial"/>
              <a:buChar char="•"/>
              <a:tabLst>
                <a:tab pos="0" algn="l"/>
              </a:tabLst>
            </a:pPr>
            <a:r>
              <a:rPr lang="nl-NL" sz="1600" spc="-1" dirty="0">
                <a:solidFill>
                  <a:srgbClr val="000000"/>
                </a:solidFill>
                <a:latin typeface="Calibri" panose="020F0502020204030204" pitchFamily="34" charset="0"/>
                <a:cs typeface="Calibri" panose="020F0502020204030204" pitchFamily="34" charset="0"/>
              </a:rPr>
              <a:t>Optimalisatie van voorzieningen en gedifferentieerd woningaanbod (o.a. levensloopbestendigheid).</a:t>
            </a:r>
            <a:endParaRPr lang="nl-NL" sz="1600" spc="-1" dirty="0">
              <a:latin typeface="Calibri" panose="020F0502020204030204" pitchFamily="34" charset="0"/>
              <a:cs typeface="Calibri" panose="020F0502020204030204" pitchFamily="34" charset="0"/>
            </a:endParaRPr>
          </a:p>
        </p:txBody>
      </p:sp>
      <p:sp>
        <p:nvSpPr>
          <p:cNvPr id="52" name="Tekstvak 5"/>
          <p:cNvSpPr/>
          <p:nvPr/>
        </p:nvSpPr>
        <p:spPr>
          <a:xfrm>
            <a:off x="288540" y="2618413"/>
            <a:ext cx="8566920" cy="2076038"/>
          </a:xfrm>
          <a:prstGeom prst="rect">
            <a:avLst/>
          </a:prstGeom>
          <a:solidFill>
            <a:srgbClr val="CCFFFF"/>
          </a:solidFill>
          <a:ln w="9525">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nSpc>
                <a:spcPct val="100000"/>
              </a:lnSpc>
            </a:pPr>
            <a:r>
              <a:rPr lang="nl-NL" sz="1700" b="1" strike="noStrike" spc="-1" dirty="0">
                <a:solidFill>
                  <a:srgbClr val="000000"/>
                </a:solidFill>
                <a:latin typeface="Calibri"/>
                <a:ea typeface="DejaVu Sans"/>
              </a:rPr>
              <a:t>Verder investeren in een leefbaar Sterksel?</a:t>
            </a:r>
            <a:endParaRPr lang="nl-NL" sz="1700" b="0" strike="noStrike" spc="-1" dirty="0">
              <a:latin typeface="Arial"/>
            </a:endParaRPr>
          </a:p>
          <a:p>
            <a:pPr>
              <a:lnSpc>
                <a:spcPct val="100000"/>
              </a:lnSpc>
            </a:pPr>
            <a:r>
              <a:rPr lang="nl-NL" sz="1600" b="0" strike="noStrike" spc="-1" dirty="0">
                <a:solidFill>
                  <a:srgbClr val="000000"/>
                </a:solidFill>
                <a:latin typeface="Calibri"/>
                <a:ea typeface="DejaVu Sans"/>
              </a:rPr>
              <a:t>Het is prettig leven op Sterksel, er gaat heel veel goed! We koesteren ons prachtige sociaal netwerk zoals de buurtcontactpersonen en alle vrijwilligers (ca. 65% van alle inwoners). We werken hard aan een schoon, groen, rustig en toch levendig dorp. We richten ons op alle</a:t>
            </a:r>
            <a:r>
              <a:rPr lang="nl-NL" sz="1600" b="0" strike="noStrike" spc="-1" dirty="0">
                <a:latin typeface="Calibri"/>
                <a:ea typeface="DejaVu Sans"/>
              </a:rPr>
              <a:t> (toekomstige) bewoners </a:t>
            </a:r>
            <a:r>
              <a:rPr lang="nl-NL" sz="1600" b="0" strike="noStrike" spc="-1" dirty="0">
                <a:solidFill>
                  <a:srgbClr val="000000"/>
                </a:solidFill>
                <a:latin typeface="Calibri"/>
                <a:ea typeface="DejaVu Sans"/>
              </a:rPr>
              <a:t>en het op peil houden/uitbreiden van voorzieningen. Iedereen is en blijft welkom en niemand valt ongewild buiten de boot. We streven naar maximale participatie o.a. door voor nieuwe bewoners een welkom- en kennismakingsbijeenkomst te </a:t>
            </a:r>
            <a:r>
              <a:rPr lang="nl-NL" sz="1600" b="0" strike="noStrike" spc="-1" dirty="0">
                <a:latin typeface="Calibri"/>
                <a:ea typeface="DejaVu Sans"/>
              </a:rPr>
              <a:t>organiseren, een dorpshuis als ontmoetingsplek voor alle bewoners en daarmee een fundament te leggen </a:t>
            </a:r>
            <a:r>
              <a:rPr lang="nl-NL" sz="1600" b="0" strike="noStrike" spc="-1" dirty="0">
                <a:solidFill>
                  <a:srgbClr val="000000"/>
                </a:solidFill>
                <a:latin typeface="Calibri"/>
                <a:ea typeface="DejaVu Sans"/>
              </a:rPr>
              <a:t>voor een warm ‘thuisgevoel’ in ons dorp. </a:t>
            </a:r>
            <a:endParaRPr lang="nl-NL" sz="1600" b="0" strike="noStrike" spc="-1" dirty="0">
              <a:latin typeface="Arial"/>
            </a:endParaRPr>
          </a:p>
        </p:txBody>
      </p:sp>
      <p:pic>
        <p:nvPicPr>
          <p:cNvPr id="53" name="Afbeelding 6" descr="Schermafbeelding 2011-11-16 om 14.14.54.png"/>
          <p:cNvPicPr/>
          <p:nvPr/>
        </p:nvPicPr>
        <p:blipFill>
          <a:blip r:embed="rId2" cstate="print"/>
          <a:stretch/>
        </p:blipFill>
        <p:spPr>
          <a:xfrm>
            <a:off x="7492905" y="226071"/>
            <a:ext cx="1329480" cy="646920"/>
          </a:xfrm>
          <a:prstGeom prst="rect">
            <a:avLst/>
          </a:prstGeom>
          <a:ln w="9525">
            <a:noFill/>
          </a:ln>
        </p:spPr>
      </p:pic>
      <p:sp>
        <p:nvSpPr>
          <p:cNvPr id="54" name="Tekstvak 4"/>
          <p:cNvSpPr/>
          <p:nvPr/>
        </p:nvSpPr>
        <p:spPr>
          <a:xfrm>
            <a:off x="265187" y="1017351"/>
            <a:ext cx="8566920" cy="1337374"/>
          </a:xfrm>
          <a:prstGeom prst="rect">
            <a:avLst/>
          </a:prstGeom>
          <a:solidFill>
            <a:srgbClr val="FFFFCC"/>
          </a:solidFill>
          <a:ln w="9525">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nSpc>
                <a:spcPct val="100000"/>
              </a:lnSpc>
            </a:pPr>
            <a:r>
              <a:rPr lang="nl-NL" sz="1700" b="1" strike="noStrike" spc="-1" dirty="0">
                <a:solidFill>
                  <a:srgbClr val="000000"/>
                </a:solidFill>
                <a:latin typeface="Calibri"/>
                <a:ea typeface="DejaVu Sans"/>
              </a:rPr>
              <a:t>Uitdaging</a:t>
            </a:r>
            <a:endParaRPr lang="nl-NL" sz="1700" b="0" strike="noStrike" spc="-1" dirty="0">
              <a:latin typeface="Arial"/>
            </a:endParaRPr>
          </a:p>
          <a:p>
            <a:pPr>
              <a:lnSpc>
                <a:spcPct val="100000"/>
              </a:lnSpc>
            </a:pPr>
            <a:r>
              <a:rPr lang="nl-NL" sz="1600" b="0" strike="noStrike" spc="-1" dirty="0">
                <a:solidFill>
                  <a:srgbClr val="000000"/>
                </a:solidFill>
                <a:latin typeface="Calibri"/>
                <a:ea typeface="DejaVu Sans"/>
              </a:rPr>
              <a:t>Wij streven ernaar </a:t>
            </a:r>
            <a:r>
              <a:rPr lang="nl-NL" sz="1600" b="1" strike="noStrike" spc="-1" dirty="0">
                <a:solidFill>
                  <a:srgbClr val="000000"/>
                </a:solidFill>
                <a:latin typeface="Calibri"/>
                <a:ea typeface="DejaVu Sans"/>
              </a:rPr>
              <a:t>goed toegerust te zijn voor een toekomst</a:t>
            </a:r>
            <a:r>
              <a:rPr lang="nl-NL" sz="1600" b="0" strike="noStrike" spc="-1" dirty="0">
                <a:solidFill>
                  <a:srgbClr val="000000"/>
                </a:solidFill>
                <a:latin typeface="Calibri"/>
                <a:ea typeface="DejaVu Sans"/>
              </a:rPr>
              <a:t> met: een verdere doorontwikkeling van de wijk Kloostervelden; een toenemend aantal mensen met dementie; langer (zelfstandig) thuis wonen van jeugd en ouderen; mobiliteit op </a:t>
            </a:r>
            <a:r>
              <a:rPr lang="nl-NL" sz="1600" b="0" strike="noStrike" spc="-1" dirty="0">
                <a:latin typeface="Calibri"/>
                <a:ea typeface="DejaVu Sans"/>
              </a:rPr>
              <a:t>maat; groter beroep op zelf</a:t>
            </a:r>
            <a:r>
              <a:rPr lang="nl-NL" sz="1600" b="0" strike="noStrike" spc="-1" dirty="0">
                <a:solidFill>
                  <a:srgbClr val="000000"/>
                </a:solidFill>
                <a:latin typeface="Calibri"/>
                <a:ea typeface="DejaVu Sans"/>
              </a:rPr>
              <a:t>redzaamheid en betrokkenheid met elkaar.</a:t>
            </a:r>
            <a:endParaRPr lang="nl-NL" sz="1600" b="0" strike="noStrike" spc="-1" dirty="0">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PlaceHolder 1"/>
          <p:cNvSpPr>
            <a:spLocks noGrp="1"/>
          </p:cNvSpPr>
          <p:nvPr>
            <p:ph type="title"/>
          </p:nvPr>
        </p:nvSpPr>
        <p:spPr>
          <a:xfrm>
            <a:off x="323640" y="188640"/>
            <a:ext cx="8228880" cy="849240"/>
          </a:xfrm>
          <a:prstGeom prst="rect">
            <a:avLst/>
          </a:prstGeom>
          <a:noFill/>
          <a:ln w="0">
            <a:noFill/>
          </a:ln>
        </p:spPr>
        <p:txBody>
          <a:bodyPr lIns="90000" tIns="45000" rIns="90000" bIns="45000" anchor="ctr">
            <a:noAutofit/>
          </a:bodyPr>
          <a:lstStyle/>
          <a:p>
            <a:pPr>
              <a:lnSpc>
                <a:spcPct val="100000"/>
              </a:lnSpc>
            </a:pPr>
            <a:r>
              <a:rPr lang="nl-NL" sz="3200" b="1" strike="noStrike" spc="-1" dirty="0">
                <a:solidFill>
                  <a:srgbClr val="000000"/>
                </a:solidFill>
                <a:latin typeface="Calibri" panose="020F0502020204030204" pitchFamily="34" charset="0"/>
                <a:cs typeface="Calibri" panose="020F0502020204030204" pitchFamily="34" charset="0"/>
              </a:rPr>
              <a:t>Infrastructuur 2022 e.v.</a:t>
            </a:r>
            <a:endParaRPr lang="nl-NL" sz="3200" b="0" strike="noStrike" spc="-1" dirty="0">
              <a:latin typeface="Calibri" panose="020F0502020204030204" pitchFamily="34" charset="0"/>
              <a:cs typeface="Calibri" panose="020F0502020204030204" pitchFamily="34" charset="0"/>
            </a:endParaRPr>
          </a:p>
        </p:txBody>
      </p:sp>
      <p:sp>
        <p:nvSpPr>
          <p:cNvPr id="56" name="PlaceHolder 2"/>
          <p:cNvSpPr>
            <a:spLocks noGrp="1"/>
          </p:cNvSpPr>
          <p:nvPr>
            <p:ph/>
          </p:nvPr>
        </p:nvSpPr>
        <p:spPr>
          <a:xfrm>
            <a:off x="251820" y="4191049"/>
            <a:ext cx="8640360" cy="2464936"/>
          </a:xfrm>
          <a:prstGeom prst="rect">
            <a:avLst/>
          </a:prstGeom>
          <a:solidFill>
            <a:srgbClr val="FFCCCC"/>
          </a:solidFill>
          <a:ln w="0">
            <a:noFill/>
          </a:ln>
        </p:spPr>
        <p:txBody>
          <a:bodyPr lIns="90000" tIns="45000" rIns="90000" bIns="45000" anchor="t">
            <a:noAutofit/>
          </a:bodyPr>
          <a:lstStyle/>
          <a:p>
            <a:pPr marL="0" indent="0">
              <a:lnSpc>
                <a:spcPct val="100000"/>
              </a:lnSpc>
              <a:spcBef>
                <a:spcPts val="601"/>
              </a:spcBef>
              <a:buNone/>
              <a:tabLst>
                <a:tab pos="0" algn="l"/>
              </a:tabLst>
            </a:pPr>
            <a:r>
              <a:rPr lang="nl-NL" sz="1700" b="1" spc="-1" dirty="0">
                <a:solidFill>
                  <a:srgbClr val="000000"/>
                </a:solidFill>
                <a:latin typeface="Calibri" panose="020F0502020204030204" pitchFamily="34" charset="0"/>
                <a:ea typeface="DejaVu Sans"/>
                <a:cs typeface="Calibri" panose="020F0502020204030204" pitchFamily="34" charset="0"/>
              </a:rPr>
              <a:t>Waarmee</a:t>
            </a:r>
            <a:r>
              <a:rPr lang="nl-NL" sz="1700" b="1" strike="noStrike" spc="-1" dirty="0">
                <a:solidFill>
                  <a:srgbClr val="000000"/>
                </a:solidFill>
                <a:latin typeface="Calibri" panose="020F0502020204030204" pitchFamily="34" charset="0"/>
                <a:cs typeface="Calibri" panose="020F0502020204030204" pitchFamily="34" charset="0"/>
              </a:rPr>
              <a:t> kunt u voor inwoners van Sterksel het verschil maken?</a:t>
            </a:r>
            <a:endParaRPr lang="nl-NL" sz="1700" b="0" strike="noStrike" spc="-1" dirty="0">
              <a:latin typeface="Calibri" panose="020F0502020204030204" pitchFamily="34" charset="0"/>
              <a:cs typeface="Calibri" panose="020F0502020204030204" pitchFamily="34" charset="0"/>
            </a:endParaRPr>
          </a:p>
          <a:p>
            <a:pPr marL="179388" indent="-179388">
              <a:lnSpc>
                <a:spcPct val="100000"/>
              </a:lnSpc>
              <a:spcBef>
                <a:spcPts val="281"/>
              </a:spcBef>
              <a:buClr>
                <a:srgbClr val="000000"/>
              </a:buClr>
              <a:buFont typeface="Arial"/>
              <a:buChar char="•"/>
              <a:tabLst>
                <a:tab pos="0" algn="l"/>
              </a:tabLst>
            </a:pPr>
            <a:r>
              <a:rPr lang="nl-NL" sz="1600" b="0" strike="noStrike" spc="-1" dirty="0">
                <a:solidFill>
                  <a:srgbClr val="000000"/>
                </a:solidFill>
                <a:latin typeface="Calibri" panose="020F0502020204030204" pitchFamily="34" charset="0"/>
                <a:cs typeface="Calibri" panose="020F0502020204030204" pitchFamily="34" charset="0"/>
              </a:rPr>
              <a:t>Realisatie van de verbinding Grote Bleek naar A2 (SMNA2)</a:t>
            </a:r>
            <a:endParaRPr lang="nl-NL" sz="1600" b="0" strike="noStrike" spc="-1" dirty="0">
              <a:latin typeface="Calibri" panose="020F0502020204030204" pitchFamily="34" charset="0"/>
              <a:cs typeface="Calibri" panose="020F0502020204030204" pitchFamily="34" charset="0"/>
            </a:endParaRPr>
          </a:p>
          <a:p>
            <a:pPr marL="179388" indent="-179388">
              <a:lnSpc>
                <a:spcPct val="100000"/>
              </a:lnSpc>
              <a:spcBef>
                <a:spcPts val="281"/>
              </a:spcBef>
              <a:buClr>
                <a:srgbClr val="000000"/>
              </a:buClr>
              <a:buFont typeface="Arial"/>
              <a:buChar char="•"/>
              <a:tabLst>
                <a:tab pos="0" algn="l"/>
              </a:tabLst>
            </a:pPr>
            <a:r>
              <a:rPr lang="nl-NL" sz="1600" spc="-1" dirty="0">
                <a:solidFill>
                  <a:srgbClr val="000000"/>
                </a:solidFill>
                <a:latin typeface="Calibri" panose="020F0502020204030204" pitchFamily="34" charset="0"/>
                <a:cs typeface="Calibri" panose="020F0502020204030204" pitchFamily="34" charset="0"/>
              </a:rPr>
              <a:t>Verharding Kloosterlaan met een veilige oplossing voor </a:t>
            </a:r>
            <a:r>
              <a:rPr lang="nl-NL" sz="1600" spc="-1" dirty="0" err="1">
                <a:solidFill>
                  <a:srgbClr val="000000"/>
                </a:solidFill>
                <a:latin typeface="Calibri" panose="020F0502020204030204" pitchFamily="34" charset="0"/>
                <a:cs typeface="Calibri" panose="020F0502020204030204" pitchFamily="34" charset="0"/>
              </a:rPr>
              <a:t>Heezerweg</a:t>
            </a:r>
            <a:r>
              <a:rPr lang="nl-NL" sz="1600" spc="-1" dirty="0">
                <a:solidFill>
                  <a:srgbClr val="000000"/>
                </a:solidFill>
                <a:latin typeface="Calibri" panose="020F0502020204030204" pitchFamily="34" charset="0"/>
                <a:cs typeface="Calibri" panose="020F0502020204030204" pitchFamily="34" charset="0"/>
              </a:rPr>
              <a:t>-Albertlaan (verleiden om doorgaand verkeer vanuit Heeze af te laten draaien richting Kloosterlaan)</a:t>
            </a:r>
            <a:endParaRPr lang="nl-NL" sz="1600" spc="-1" dirty="0">
              <a:latin typeface="Calibri" panose="020F0502020204030204" pitchFamily="34" charset="0"/>
              <a:cs typeface="Calibri" panose="020F0502020204030204" pitchFamily="34" charset="0"/>
            </a:endParaRPr>
          </a:p>
          <a:p>
            <a:pPr marL="179388" indent="-179388">
              <a:lnSpc>
                <a:spcPct val="100000"/>
              </a:lnSpc>
              <a:spcBef>
                <a:spcPts val="281"/>
              </a:spcBef>
              <a:buClr>
                <a:srgbClr val="000000"/>
              </a:buClr>
              <a:buFont typeface="Arial"/>
              <a:buChar char="•"/>
              <a:tabLst>
                <a:tab pos="0" algn="l"/>
              </a:tabLst>
            </a:pPr>
            <a:r>
              <a:rPr lang="nl-NL" sz="1600" b="0" strike="noStrike" spc="-1" dirty="0">
                <a:solidFill>
                  <a:srgbClr val="000000"/>
                </a:solidFill>
                <a:latin typeface="Calibri" panose="020F0502020204030204" pitchFamily="34" charset="0"/>
                <a:cs typeface="Calibri" panose="020F0502020204030204" pitchFamily="34" charset="0"/>
              </a:rPr>
              <a:t>Het realiseren van de verharding van de Ronde Bleek (</a:t>
            </a:r>
            <a:r>
              <a:rPr lang="nl-NL" sz="1600" b="0" strike="noStrike" spc="-1" dirty="0" err="1">
                <a:solidFill>
                  <a:srgbClr val="000000"/>
                </a:solidFill>
                <a:latin typeface="Calibri" panose="020F0502020204030204" pitchFamily="34" charset="0"/>
                <a:cs typeface="Calibri" panose="020F0502020204030204" pitchFamily="34" charset="0"/>
              </a:rPr>
              <a:t>Turfven</a:t>
            </a:r>
            <a:r>
              <a:rPr lang="nl-NL" sz="1600" b="0" strike="noStrike" spc="-1" dirty="0">
                <a:solidFill>
                  <a:srgbClr val="000000"/>
                </a:solidFill>
                <a:latin typeface="Calibri" panose="020F0502020204030204" pitchFamily="34" charset="0"/>
                <a:cs typeface="Calibri" panose="020F0502020204030204" pitchFamily="34" charset="0"/>
              </a:rPr>
              <a:t> – </a:t>
            </a:r>
            <a:r>
              <a:rPr lang="nl-NL" sz="1600" b="0" strike="noStrike" spc="-1" dirty="0" err="1">
                <a:solidFill>
                  <a:srgbClr val="000000"/>
                </a:solidFill>
                <a:latin typeface="Calibri" panose="020F0502020204030204" pitchFamily="34" charset="0"/>
                <a:cs typeface="Calibri" panose="020F0502020204030204" pitchFamily="34" charset="0"/>
              </a:rPr>
              <a:t>Peelven</a:t>
            </a:r>
            <a:r>
              <a:rPr lang="nl-NL" sz="1600" b="0" strike="noStrike" spc="-1" dirty="0">
                <a:solidFill>
                  <a:srgbClr val="000000"/>
                </a:solidFill>
                <a:latin typeface="Calibri" panose="020F0502020204030204" pitchFamily="34" charset="0"/>
                <a:cs typeface="Calibri" panose="020F0502020204030204" pitchFamily="34" charset="0"/>
              </a:rPr>
              <a:t>) </a:t>
            </a:r>
          </a:p>
          <a:p>
            <a:pPr marL="179388" indent="-179388">
              <a:lnSpc>
                <a:spcPct val="100000"/>
              </a:lnSpc>
              <a:spcBef>
                <a:spcPts val="281"/>
              </a:spcBef>
              <a:buClr>
                <a:srgbClr val="000000"/>
              </a:buClr>
              <a:buFont typeface="Arial"/>
              <a:buChar char="•"/>
              <a:tabLst>
                <a:tab pos="0" algn="l"/>
              </a:tabLst>
            </a:pPr>
            <a:r>
              <a:rPr lang="nl-NL" sz="1600" spc="-1" dirty="0">
                <a:solidFill>
                  <a:srgbClr val="000000"/>
                </a:solidFill>
                <a:latin typeface="Calibri" panose="020F0502020204030204" pitchFamily="34" charset="0"/>
                <a:cs typeface="Calibri" panose="020F0502020204030204" pitchFamily="34" charset="0"/>
              </a:rPr>
              <a:t>Faciliteren van uitbreiding elektriciteitsnetwerk</a:t>
            </a:r>
            <a:r>
              <a:rPr lang="nl-NL" sz="1600" b="0" strike="noStrike" spc="-1" dirty="0">
                <a:solidFill>
                  <a:srgbClr val="000000"/>
                </a:solidFill>
                <a:latin typeface="Calibri" panose="020F0502020204030204" pitchFamily="34" charset="0"/>
                <a:cs typeface="Calibri" panose="020F0502020204030204" pitchFamily="34" charset="0"/>
              </a:rPr>
              <a:t> en laadpalen</a:t>
            </a:r>
            <a:endParaRPr lang="nl-NL" sz="1600" b="0" strike="noStrike" spc="-1" dirty="0">
              <a:latin typeface="Calibri" panose="020F0502020204030204" pitchFamily="34" charset="0"/>
              <a:cs typeface="Calibri" panose="020F0502020204030204" pitchFamily="34" charset="0"/>
            </a:endParaRPr>
          </a:p>
          <a:p>
            <a:pPr marL="179388" indent="-179388">
              <a:lnSpc>
                <a:spcPct val="100000"/>
              </a:lnSpc>
              <a:spcBef>
                <a:spcPts val="281"/>
              </a:spcBef>
              <a:buClr>
                <a:srgbClr val="000000"/>
              </a:buClr>
              <a:buFont typeface="Arial"/>
              <a:buChar char="•"/>
              <a:tabLst>
                <a:tab pos="0" algn="l"/>
              </a:tabLst>
            </a:pPr>
            <a:r>
              <a:rPr lang="nl-NL" sz="1600" b="0" strike="noStrike" spc="-1" dirty="0">
                <a:solidFill>
                  <a:srgbClr val="000000"/>
                </a:solidFill>
                <a:latin typeface="Calibri" panose="020F0502020204030204" pitchFamily="34" charset="0"/>
                <a:cs typeface="Calibri" panose="020F0502020204030204" pitchFamily="34" charset="0"/>
              </a:rPr>
              <a:t>Verbeteren </a:t>
            </a:r>
            <a:r>
              <a:rPr lang="nl-NL" sz="1600" spc="-1" dirty="0">
                <a:solidFill>
                  <a:srgbClr val="000000"/>
                </a:solidFill>
                <a:latin typeface="Calibri" panose="020F0502020204030204" pitchFamily="34" charset="0"/>
                <a:cs typeface="Calibri" panose="020F0502020204030204" pitchFamily="34" charset="0"/>
              </a:rPr>
              <a:t>van voet-/</a:t>
            </a:r>
            <a:r>
              <a:rPr lang="nl-NL" sz="1600" spc="-1" dirty="0" err="1">
                <a:solidFill>
                  <a:srgbClr val="000000"/>
                </a:solidFill>
                <a:latin typeface="Calibri" panose="020F0502020204030204" pitchFamily="34" charset="0"/>
                <a:cs typeface="Calibri" panose="020F0502020204030204" pitchFamily="34" charset="0"/>
              </a:rPr>
              <a:t>fietspadenen</a:t>
            </a:r>
            <a:r>
              <a:rPr lang="nl-NL" sz="1600" spc="-1" dirty="0">
                <a:solidFill>
                  <a:srgbClr val="000000"/>
                </a:solidFill>
                <a:latin typeface="Calibri" panose="020F0502020204030204" pitchFamily="34" charset="0"/>
                <a:cs typeface="Calibri" panose="020F0502020204030204" pitchFamily="34" charset="0"/>
              </a:rPr>
              <a:t> bermonderhoud; kwaliteitsverbetering van wegen-met-recht-van-overpad; veilige fietsverbinding </a:t>
            </a:r>
            <a:r>
              <a:rPr lang="nl-NL" sz="1600" b="0" strike="noStrike" spc="-1" dirty="0">
                <a:solidFill>
                  <a:srgbClr val="000000"/>
                </a:solidFill>
                <a:latin typeface="Calibri" panose="020F0502020204030204" pitchFamily="34" charset="0"/>
                <a:cs typeface="Calibri" panose="020F0502020204030204" pitchFamily="34" charset="0"/>
              </a:rPr>
              <a:t>naar Leende; recreatief fietspad Someren-</a:t>
            </a:r>
            <a:r>
              <a:rPr lang="nl-NL" sz="1600" b="0" strike="noStrike" spc="-1" dirty="0" err="1">
                <a:solidFill>
                  <a:srgbClr val="000000"/>
                </a:solidFill>
                <a:latin typeface="Calibri" panose="020F0502020204030204" pitchFamily="34" charset="0"/>
                <a:cs typeface="Calibri" panose="020F0502020204030204" pitchFamily="34" charset="0"/>
              </a:rPr>
              <a:t>Peelven</a:t>
            </a:r>
            <a:r>
              <a:rPr lang="nl-NL" sz="1600" b="0" strike="noStrike" spc="-1" dirty="0">
                <a:solidFill>
                  <a:srgbClr val="000000"/>
                </a:solidFill>
                <a:latin typeface="Calibri" panose="020F0502020204030204" pitchFamily="34" charset="0"/>
                <a:cs typeface="Calibri" panose="020F0502020204030204" pitchFamily="34" charset="0"/>
              </a:rPr>
              <a:t>; ontsluiting Kloostervelden en achterliggend gebied.</a:t>
            </a:r>
            <a:endParaRPr lang="nl-NL" sz="1600" b="0" strike="noStrike" spc="-1" dirty="0">
              <a:latin typeface="Calibri" panose="020F0502020204030204" pitchFamily="34" charset="0"/>
              <a:cs typeface="Calibri" panose="020F0502020204030204" pitchFamily="34" charset="0"/>
            </a:endParaRPr>
          </a:p>
        </p:txBody>
      </p:sp>
      <p:sp>
        <p:nvSpPr>
          <p:cNvPr id="57" name="Tekstvak 3"/>
          <p:cNvSpPr/>
          <p:nvPr/>
        </p:nvSpPr>
        <p:spPr>
          <a:xfrm>
            <a:off x="251820" y="980640"/>
            <a:ext cx="8640360" cy="1091153"/>
          </a:xfrm>
          <a:prstGeom prst="rect">
            <a:avLst/>
          </a:prstGeom>
          <a:solidFill>
            <a:srgbClr val="FFFFCC"/>
          </a:solid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r>
              <a:rPr lang="nl-NL" sz="1700" b="1" spc="-1" dirty="0">
                <a:solidFill>
                  <a:srgbClr val="000000"/>
                </a:solidFill>
                <a:latin typeface="Calibri"/>
                <a:ea typeface="DejaVu Sans"/>
              </a:rPr>
              <a:t>Uitdaging</a:t>
            </a:r>
          </a:p>
          <a:p>
            <a:pPr>
              <a:lnSpc>
                <a:spcPct val="100000"/>
              </a:lnSpc>
            </a:pPr>
            <a:r>
              <a:rPr lang="nl-NL" sz="1600" b="0" strike="noStrike" spc="-1" dirty="0">
                <a:solidFill>
                  <a:srgbClr val="000000"/>
                </a:solidFill>
                <a:latin typeface="Calibri"/>
                <a:ea typeface="DejaVu Sans"/>
              </a:rPr>
              <a:t>Wij streven naar </a:t>
            </a:r>
            <a:r>
              <a:rPr lang="nl-NL" sz="1600" b="1" strike="noStrike" spc="-1" dirty="0">
                <a:solidFill>
                  <a:srgbClr val="000000"/>
                </a:solidFill>
                <a:latin typeface="Calibri"/>
                <a:ea typeface="DejaVu Sans"/>
              </a:rPr>
              <a:t>geen vrachtverkeer </a:t>
            </a:r>
            <a:r>
              <a:rPr lang="nl-NL" sz="1600" strike="noStrike" spc="-1" dirty="0">
                <a:solidFill>
                  <a:srgbClr val="000000"/>
                </a:solidFill>
                <a:latin typeface="Calibri"/>
                <a:ea typeface="DejaVu Sans"/>
              </a:rPr>
              <a:t>m.b.t.</a:t>
            </a:r>
            <a:r>
              <a:rPr lang="nl-NL" sz="1600" spc="-1" dirty="0">
                <a:solidFill>
                  <a:srgbClr val="000000"/>
                </a:solidFill>
                <a:latin typeface="Calibri"/>
                <a:ea typeface="DejaVu Sans"/>
              </a:rPr>
              <a:t> Poort 43 door Sterksel en geen sluipverkeer vanaf de snelwegen door de dorpen. Ook willen wij dat de </a:t>
            </a:r>
            <a:r>
              <a:rPr lang="nl-NL" sz="1600" b="0" strike="noStrike" spc="-1" dirty="0">
                <a:solidFill>
                  <a:srgbClr val="000000"/>
                </a:solidFill>
                <a:latin typeface="Calibri"/>
                <a:ea typeface="DejaVu Sans"/>
              </a:rPr>
              <a:t>verkeerstromen van en naar (agrarische) bedrijven, bedrijventerreinen,  en werklocaties als </a:t>
            </a:r>
            <a:r>
              <a:rPr lang="nl-NL" sz="1600" b="0" strike="noStrike" spc="-1" dirty="0" err="1">
                <a:solidFill>
                  <a:srgbClr val="000000"/>
                </a:solidFill>
                <a:latin typeface="Calibri"/>
                <a:ea typeface="DejaVu Sans"/>
              </a:rPr>
              <a:t>Kempenhaeghe</a:t>
            </a:r>
            <a:r>
              <a:rPr lang="nl-NL" sz="1600" b="0" strike="noStrike" spc="-1" dirty="0">
                <a:solidFill>
                  <a:srgbClr val="000000"/>
                </a:solidFill>
                <a:latin typeface="Calibri"/>
                <a:ea typeface="DejaVu Sans"/>
              </a:rPr>
              <a:t>, Providentia in </a:t>
            </a:r>
            <a:r>
              <a:rPr lang="nl-NL" sz="1600" b="1" strike="noStrike" spc="-1" dirty="0">
                <a:solidFill>
                  <a:srgbClr val="000000"/>
                </a:solidFill>
                <a:latin typeface="Calibri"/>
                <a:ea typeface="DejaVu Sans"/>
              </a:rPr>
              <a:t>goede banen </a:t>
            </a:r>
            <a:r>
              <a:rPr lang="nl-NL" sz="1600" b="0" strike="noStrike" spc="-1" dirty="0">
                <a:solidFill>
                  <a:srgbClr val="000000"/>
                </a:solidFill>
                <a:latin typeface="Calibri"/>
                <a:ea typeface="DejaVu Sans"/>
              </a:rPr>
              <a:t>worden geleid. </a:t>
            </a:r>
            <a:endParaRPr lang="nl-NL" sz="1600" b="0" strike="noStrike" spc="-1" dirty="0">
              <a:latin typeface="Arial"/>
            </a:endParaRPr>
          </a:p>
        </p:txBody>
      </p:sp>
      <p:sp>
        <p:nvSpPr>
          <p:cNvPr id="58" name="Tekstvak 4"/>
          <p:cNvSpPr/>
          <p:nvPr/>
        </p:nvSpPr>
        <p:spPr>
          <a:xfrm>
            <a:off x="251820" y="2216513"/>
            <a:ext cx="8640360" cy="1829816"/>
          </a:xfrm>
          <a:prstGeom prst="rect">
            <a:avLst/>
          </a:prstGeom>
          <a:solidFill>
            <a:srgbClr val="CCFFFF"/>
          </a:solid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nl-NL" sz="1700" b="1" strike="noStrike" spc="-1" dirty="0">
                <a:solidFill>
                  <a:srgbClr val="000000"/>
                </a:solidFill>
                <a:latin typeface="Calibri"/>
                <a:ea typeface="DejaVu Sans"/>
              </a:rPr>
              <a:t>Verder investeren in mobiliteit in en rondom Sterksel</a:t>
            </a:r>
            <a:endParaRPr lang="nl-NL" sz="1700" b="0" strike="noStrike" spc="-1" dirty="0">
              <a:latin typeface="Arial"/>
            </a:endParaRPr>
          </a:p>
          <a:p>
            <a:pPr>
              <a:lnSpc>
                <a:spcPct val="100000"/>
              </a:lnSpc>
            </a:pPr>
            <a:r>
              <a:rPr lang="nl-NL" sz="1600" b="0" strike="noStrike" spc="-1" dirty="0">
                <a:solidFill>
                  <a:srgbClr val="000000"/>
                </a:solidFill>
                <a:latin typeface="Calibri"/>
                <a:ea typeface="DejaVu Sans"/>
              </a:rPr>
              <a:t>We hopen op snelle voortzetting van de </a:t>
            </a:r>
            <a:r>
              <a:rPr lang="nl-NL" sz="1600" spc="-1" dirty="0">
                <a:solidFill>
                  <a:srgbClr val="000000"/>
                </a:solidFill>
                <a:latin typeface="Calibri"/>
                <a:ea typeface="DejaVu Sans"/>
              </a:rPr>
              <a:t>ontsluitingsweg Poort 43 en afronding aansluiten van aanvullende maatregelen in Sterksel en Maarheeze. Daarnaast hopen we op een verbetering van de doorstroming op de A2 en blijvend verhinderen van sluipverkeer. We mikken op een 50% reductie van verkeer in Heeze, Leende, Sterksel door de realisatie van de Centrale As. Zwaar/agrarisch verkeer willen we buiten de kern houden, door verharding van de Kloosterlaan en het verbinden van het Peelven met het </a:t>
            </a:r>
            <a:r>
              <a:rPr lang="nl-NL" sz="1600" spc="-1" dirty="0" err="1">
                <a:solidFill>
                  <a:srgbClr val="000000"/>
                </a:solidFill>
                <a:latin typeface="Calibri"/>
                <a:ea typeface="DejaVu Sans"/>
              </a:rPr>
              <a:t>Turfven</a:t>
            </a:r>
            <a:r>
              <a:rPr lang="nl-NL" sz="1600" spc="-1" dirty="0">
                <a:solidFill>
                  <a:srgbClr val="000000"/>
                </a:solidFill>
                <a:latin typeface="Calibri"/>
                <a:ea typeface="DejaVu Sans"/>
              </a:rPr>
              <a:t> (Ronde Bleek)</a:t>
            </a:r>
            <a:r>
              <a:rPr lang="nl-NL" sz="1600" b="0" strike="noStrike" spc="-1" dirty="0">
                <a:solidFill>
                  <a:srgbClr val="000000"/>
                </a:solidFill>
                <a:latin typeface="Calibri"/>
                <a:ea typeface="DejaVu Sans"/>
              </a:rPr>
              <a:t>.</a:t>
            </a:r>
            <a:endParaRPr lang="nl-NL" sz="1600" b="0" strike="noStrike" spc="-1" dirty="0">
              <a:latin typeface="Arial"/>
            </a:endParaRPr>
          </a:p>
        </p:txBody>
      </p:sp>
      <p:pic>
        <p:nvPicPr>
          <p:cNvPr id="59" name="Afbeelding 5" descr="Schermafbeelding 2011-11-16 om 14.14.54.png"/>
          <p:cNvPicPr/>
          <p:nvPr/>
        </p:nvPicPr>
        <p:blipFill>
          <a:blip r:embed="rId2" cstate="print"/>
          <a:stretch/>
        </p:blipFill>
        <p:spPr>
          <a:xfrm>
            <a:off x="7431480" y="188640"/>
            <a:ext cx="1329840" cy="647280"/>
          </a:xfrm>
          <a:prstGeom prst="rect">
            <a:avLst/>
          </a:prstGeom>
          <a:ln w="0">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PlaceHolder 1"/>
          <p:cNvSpPr>
            <a:spLocks noGrp="1"/>
          </p:cNvSpPr>
          <p:nvPr>
            <p:ph type="title"/>
          </p:nvPr>
        </p:nvSpPr>
        <p:spPr>
          <a:xfrm>
            <a:off x="323640" y="188640"/>
            <a:ext cx="8228880" cy="791280"/>
          </a:xfrm>
          <a:prstGeom prst="rect">
            <a:avLst/>
          </a:prstGeom>
          <a:noFill/>
          <a:ln w="0">
            <a:noFill/>
          </a:ln>
        </p:spPr>
        <p:txBody>
          <a:bodyPr lIns="90000" tIns="45000" rIns="90000" bIns="45000" anchor="ctr">
            <a:normAutofit/>
          </a:bodyPr>
          <a:lstStyle/>
          <a:p>
            <a:pPr>
              <a:lnSpc>
                <a:spcPct val="100000"/>
              </a:lnSpc>
            </a:pPr>
            <a:r>
              <a:rPr lang="nl-NL" sz="3200" b="1" strike="noStrike" spc="-1" dirty="0">
                <a:solidFill>
                  <a:srgbClr val="000000"/>
                </a:solidFill>
                <a:latin typeface="Calibri" panose="020F0502020204030204" pitchFamily="34" charset="0"/>
                <a:cs typeface="Calibri" panose="020F0502020204030204" pitchFamily="34" charset="0"/>
              </a:rPr>
              <a:t>Milieu / Poort 43 2022 e.v.</a:t>
            </a:r>
            <a:endParaRPr lang="nl-NL" sz="3200" b="0" strike="noStrike" spc="-1" dirty="0">
              <a:latin typeface="Calibri" panose="020F0502020204030204" pitchFamily="34" charset="0"/>
              <a:cs typeface="Calibri" panose="020F0502020204030204" pitchFamily="34" charset="0"/>
            </a:endParaRPr>
          </a:p>
        </p:txBody>
      </p:sp>
      <p:sp>
        <p:nvSpPr>
          <p:cNvPr id="61" name="PlaceHolder 2"/>
          <p:cNvSpPr>
            <a:spLocks noGrp="1"/>
          </p:cNvSpPr>
          <p:nvPr>
            <p:ph/>
          </p:nvPr>
        </p:nvSpPr>
        <p:spPr>
          <a:xfrm>
            <a:off x="304380" y="4841802"/>
            <a:ext cx="8535240" cy="1733763"/>
          </a:xfrm>
          <a:prstGeom prst="rect">
            <a:avLst/>
          </a:prstGeom>
          <a:solidFill>
            <a:srgbClr val="FFCCCC"/>
          </a:solidFill>
          <a:ln w="0">
            <a:noFill/>
          </a:ln>
        </p:spPr>
        <p:txBody>
          <a:bodyPr lIns="90000" tIns="45000" rIns="90000" bIns="45000" anchor="t">
            <a:noAutofit/>
          </a:bodyPr>
          <a:lstStyle/>
          <a:p>
            <a:pPr marL="0" indent="0">
              <a:lnSpc>
                <a:spcPct val="100000"/>
              </a:lnSpc>
              <a:spcBef>
                <a:spcPts val="340"/>
              </a:spcBef>
              <a:buNone/>
              <a:tabLst>
                <a:tab pos="0" algn="l"/>
              </a:tabLst>
            </a:pPr>
            <a:r>
              <a:rPr lang="nl-NL" sz="1700" b="1" strike="noStrike" spc="-1" dirty="0">
                <a:solidFill>
                  <a:srgbClr val="000000"/>
                </a:solidFill>
                <a:latin typeface="Calibri" panose="020F0502020204030204" pitchFamily="34" charset="0"/>
                <a:cs typeface="Calibri" panose="020F0502020204030204" pitchFamily="34" charset="0"/>
              </a:rPr>
              <a:t>Waarmee kunt u voor inwoners van Sterksel het verschil maken?</a:t>
            </a:r>
            <a:endParaRPr lang="nl-NL" sz="1700" b="0" strike="noStrike" spc="-1" dirty="0">
              <a:latin typeface="Calibri" panose="020F0502020204030204" pitchFamily="34" charset="0"/>
              <a:cs typeface="Calibri" panose="020F0502020204030204" pitchFamily="34" charset="0"/>
            </a:endParaRPr>
          </a:p>
          <a:p>
            <a:pPr marL="179388" indent="-179388">
              <a:lnSpc>
                <a:spcPct val="100000"/>
              </a:lnSpc>
              <a:spcBef>
                <a:spcPts val="281"/>
              </a:spcBef>
              <a:buClr>
                <a:srgbClr val="000000"/>
              </a:buClr>
              <a:buFont typeface="Arial"/>
              <a:buChar char="•"/>
              <a:tabLst>
                <a:tab pos="0" algn="l"/>
              </a:tabLst>
            </a:pPr>
            <a:r>
              <a:rPr lang="nl-NL" sz="1600" b="0" strike="noStrike" spc="-1" dirty="0">
                <a:solidFill>
                  <a:srgbClr val="000000"/>
                </a:solidFill>
                <a:latin typeface="Calibri" panose="020F0502020204030204" pitchFamily="34" charset="0"/>
                <a:cs typeface="Calibri" panose="020F0502020204030204" pitchFamily="34" charset="0"/>
              </a:rPr>
              <a:t>Ondersteuning </a:t>
            </a:r>
            <a:r>
              <a:rPr lang="nl-NL" sz="1600" spc="-1" dirty="0">
                <a:solidFill>
                  <a:srgbClr val="000000"/>
                </a:solidFill>
                <a:latin typeface="Calibri" panose="020F0502020204030204" pitchFamily="34" charset="0"/>
                <a:cs typeface="Calibri" panose="020F0502020204030204" pitchFamily="34" charset="0"/>
              </a:rPr>
              <a:t>van de dorpsraad om sluitende afspraken te maken met de bedrijven op Poort 43 over reductie van overlast en transparantie van de resultaten van externe audits</a:t>
            </a:r>
          </a:p>
          <a:p>
            <a:pPr marL="179388" indent="-179388">
              <a:lnSpc>
                <a:spcPct val="100000"/>
              </a:lnSpc>
              <a:spcBef>
                <a:spcPts val="281"/>
              </a:spcBef>
              <a:buClr>
                <a:srgbClr val="000000"/>
              </a:buClr>
              <a:buFont typeface="Arial"/>
              <a:buChar char="•"/>
              <a:tabLst>
                <a:tab pos="0" algn="l"/>
              </a:tabLst>
            </a:pPr>
            <a:r>
              <a:rPr lang="nl-NL" sz="1600" spc="-1" dirty="0">
                <a:solidFill>
                  <a:srgbClr val="000000"/>
                </a:solidFill>
                <a:latin typeface="Calibri" panose="020F0502020204030204" pitchFamily="34" charset="0"/>
                <a:cs typeface="Calibri" panose="020F0502020204030204" pitchFamily="34" charset="0"/>
              </a:rPr>
              <a:t>Het betrekken en ondersteunen van omwonenden en de dorpsraad bij het opstellen van een programma van eisen en de beoordeling van de aanvraag voor een </a:t>
            </a:r>
            <a:r>
              <a:rPr lang="nl-NL" sz="1600" spc="-1" dirty="0">
                <a:latin typeface="Calibri" panose="020F0502020204030204" pitchFamily="34" charset="0"/>
                <a:cs typeface="Calibri" panose="020F0502020204030204" pitchFamily="34" charset="0"/>
              </a:rPr>
              <a:t>revisievergunning Poort 43</a:t>
            </a:r>
          </a:p>
          <a:p>
            <a:pPr marL="179388" indent="-179388">
              <a:lnSpc>
                <a:spcPct val="100000"/>
              </a:lnSpc>
              <a:spcBef>
                <a:spcPts val="281"/>
              </a:spcBef>
              <a:buClr>
                <a:srgbClr val="000000"/>
              </a:buClr>
              <a:buFont typeface="Arial"/>
              <a:buChar char="•"/>
              <a:tabLst>
                <a:tab pos="0" algn="l"/>
              </a:tabLst>
            </a:pPr>
            <a:r>
              <a:rPr lang="nl-NL" sz="1600" b="0" strike="noStrike" spc="-1" dirty="0">
                <a:solidFill>
                  <a:srgbClr val="000000"/>
                </a:solidFill>
                <a:latin typeface="Calibri" panose="020F0502020204030204" pitchFamily="34" charset="0"/>
                <a:cs typeface="Calibri" panose="020F0502020204030204" pitchFamily="34" charset="0"/>
              </a:rPr>
              <a:t>Ondertekening </a:t>
            </a:r>
            <a:r>
              <a:rPr lang="nl-NL" sz="1600" spc="-1" dirty="0">
                <a:solidFill>
                  <a:srgbClr val="000000"/>
                </a:solidFill>
                <a:latin typeface="Calibri" panose="020F0502020204030204" pitchFamily="34" charset="0"/>
                <a:cs typeface="Calibri" panose="020F0502020204030204" pitchFamily="34" charset="0"/>
              </a:rPr>
              <a:t>S</a:t>
            </a:r>
            <a:r>
              <a:rPr lang="nl-NL" sz="1600" b="0" strike="noStrike" spc="-1" dirty="0">
                <a:solidFill>
                  <a:srgbClr val="000000"/>
                </a:solidFill>
                <a:latin typeface="Calibri" panose="020F0502020204030204" pitchFamily="34" charset="0"/>
                <a:cs typeface="Calibri" panose="020F0502020204030204" pitchFamily="34" charset="0"/>
              </a:rPr>
              <a:t>chone lucht akkoord door gemeente Heeze-Leende .</a:t>
            </a:r>
            <a:endParaRPr lang="nl-NL" sz="1600" b="0" strike="noStrike" spc="-1" dirty="0">
              <a:latin typeface="Calibri" panose="020F0502020204030204" pitchFamily="34" charset="0"/>
              <a:cs typeface="Calibri" panose="020F0502020204030204" pitchFamily="34" charset="0"/>
            </a:endParaRPr>
          </a:p>
          <a:p>
            <a:pPr marL="343080" indent="-343080">
              <a:lnSpc>
                <a:spcPct val="100000"/>
              </a:lnSpc>
              <a:spcBef>
                <a:spcPts val="281"/>
              </a:spcBef>
              <a:buClr>
                <a:srgbClr val="000000"/>
              </a:buClr>
              <a:buFont typeface="Arial"/>
              <a:buChar char="•"/>
              <a:tabLst>
                <a:tab pos="0" algn="l"/>
              </a:tabLst>
            </a:pPr>
            <a:endParaRPr lang="nl-NL" sz="1400" spc="-1" dirty="0">
              <a:solidFill>
                <a:srgbClr val="000000"/>
              </a:solidFill>
              <a:latin typeface="Calibri" panose="020F0502020204030204" pitchFamily="34" charset="0"/>
              <a:cs typeface="Calibri" panose="020F0502020204030204" pitchFamily="34" charset="0"/>
            </a:endParaRPr>
          </a:p>
        </p:txBody>
      </p:sp>
      <p:sp>
        <p:nvSpPr>
          <p:cNvPr id="62" name="Tekstvak 4"/>
          <p:cNvSpPr/>
          <p:nvPr/>
        </p:nvSpPr>
        <p:spPr>
          <a:xfrm>
            <a:off x="304380" y="1052640"/>
            <a:ext cx="8515980" cy="1583595"/>
          </a:xfrm>
          <a:prstGeom prst="rect">
            <a:avLst/>
          </a:prstGeom>
          <a:solidFill>
            <a:srgbClr val="FFFFCC"/>
          </a:solid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r>
              <a:rPr lang="nl-NL" sz="1700" b="1" spc="-1" dirty="0">
                <a:solidFill>
                  <a:srgbClr val="000000"/>
                </a:solidFill>
                <a:latin typeface="Calibri"/>
                <a:ea typeface="DejaVu Sans"/>
              </a:rPr>
              <a:t>Uitdaging</a:t>
            </a:r>
          </a:p>
          <a:p>
            <a:pPr>
              <a:lnSpc>
                <a:spcPct val="100000"/>
              </a:lnSpc>
            </a:pPr>
            <a:r>
              <a:rPr lang="nl-NL" sz="1600" b="0" strike="noStrike" spc="-1" dirty="0">
                <a:solidFill>
                  <a:srgbClr val="000000"/>
                </a:solidFill>
                <a:latin typeface="Calibri"/>
                <a:ea typeface="DejaVu Sans"/>
              </a:rPr>
              <a:t>Wij streven naar </a:t>
            </a:r>
            <a:r>
              <a:rPr lang="nl-NL" sz="1600" b="1" i="1" strike="noStrike" spc="-1" dirty="0">
                <a:solidFill>
                  <a:srgbClr val="000000"/>
                </a:solidFill>
                <a:latin typeface="Calibri"/>
                <a:ea typeface="DejaVu Sans"/>
              </a:rPr>
              <a:t>nul (stank)overlast </a:t>
            </a:r>
            <a:r>
              <a:rPr lang="nl-NL" sz="1600" b="0" strike="noStrike" spc="-1" dirty="0">
                <a:solidFill>
                  <a:srgbClr val="000000"/>
                </a:solidFill>
                <a:latin typeface="Calibri"/>
                <a:ea typeface="DejaVu Sans"/>
              </a:rPr>
              <a:t>van </a:t>
            </a:r>
            <a:r>
              <a:rPr lang="nl-NL" sz="1600" spc="-1" dirty="0">
                <a:solidFill>
                  <a:srgbClr val="000000"/>
                </a:solidFill>
                <a:latin typeface="Calibri"/>
                <a:ea typeface="DejaVu Sans"/>
              </a:rPr>
              <a:t>mestverwerking en compostering vanuit Poort 43. Wij vragen de gemeente en provincie op geen enkele manier mee te werken aan nieuwe plannen op Poort 43, tenzij </a:t>
            </a:r>
            <a:r>
              <a:rPr lang="nl-NL" sz="1600" b="0" strike="noStrike" spc="-1" dirty="0">
                <a:solidFill>
                  <a:srgbClr val="000000"/>
                </a:solidFill>
                <a:latin typeface="Calibri"/>
                <a:ea typeface="DejaVu Sans"/>
              </a:rPr>
              <a:t>de omgeving wordt gevrijwaard van de huidige overlast (geur en geluid). Ook willen wij </a:t>
            </a:r>
            <a:r>
              <a:rPr lang="nl-NL" sz="1600" b="1" i="1" strike="noStrike" spc="-1" dirty="0">
                <a:solidFill>
                  <a:srgbClr val="000000"/>
                </a:solidFill>
                <a:latin typeface="Calibri"/>
                <a:ea typeface="DejaVu Sans"/>
              </a:rPr>
              <a:t>geen nieuwe bron van overlast </a:t>
            </a:r>
            <a:r>
              <a:rPr lang="nl-NL" sz="1600" spc="-1" dirty="0">
                <a:solidFill>
                  <a:srgbClr val="000000"/>
                </a:solidFill>
                <a:latin typeface="Calibri"/>
                <a:ea typeface="DejaVu Sans"/>
              </a:rPr>
              <a:t>door bijv. </a:t>
            </a:r>
            <a:r>
              <a:rPr lang="nl-NL" sz="1600" b="0" strike="noStrike" spc="-1" dirty="0">
                <a:solidFill>
                  <a:srgbClr val="000000"/>
                </a:solidFill>
                <a:latin typeface="Calibri"/>
                <a:ea typeface="DejaVu Sans"/>
              </a:rPr>
              <a:t>effecten van een eventueel logistiek centrum op het terrein. </a:t>
            </a:r>
            <a:endParaRPr lang="nl-NL" sz="1600" b="0" strike="noStrike" spc="-1" dirty="0">
              <a:latin typeface="Arial"/>
            </a:endParaRPr>
          </a:p>
        </p:txBody>
      </p:sp>
      <p:sp>
        <p:nvSpPr>
          <p:cNvPr id="63" name="Tekstvak 5"/>
          <p:cNvSpPr/>
          <p:nvPr/>
        </p:nvSpPr>
        <p:spPr>
          <a:xfrm>
            <a:off x="304380" y="2785638"/>
            <a:ext cx="8535240" cy="1906761"/>
          </a:xfrm>
          <a:prstGeom prst="rect">
            <a:avLst/>
          </a:prstGeom>
          <a:solidFill>
            <a:srgbClr val="CCFFFF"/>
          </a:solid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r>
              <a:rPr lang="nl-NL" sz="1700" b="1" spc="-1" dirty="0">
                <a:solidFill>
                  <a:srgbClr val="000000"/>
                </a:solidFill>
                <a:latin typeface="Calibri"/>
                <a:ea typeface="DejaVu Sans"/>
              </a:rPr>
              <a:t>Verder investeren in een goed milieu in Sterksel</a:t>
            </a:r>
          </a:p>
          <a:p>
            <a:pPr>
              <a:lnSpc>
                <a:spcPct val="100000"/>
              </a:lnSpc>
              <a:spcBef>
                <a:spcPts val="281"/>
              </a:spcBef>
            </a:pPr>
            <a:r>
              <a:rPr lang="nl-NL" sz="1600" b="0" strike="noStrike" spc="-1" dirty="0">
                <a:solidFill>
                  <a:srgbClr val="000000"/>
                </a:solidFill>
                <a:latin typeface="Calibri"/>
                <a:ea typeface="DejaVu Sans"/>
              </a:rPr>
              <a:t>Borgen van veiligheid en voorkomen van stank- en geluidsoverlast, emissie van (fijn)stof en gassen </a:t>
            </a:r>
            <a:r>
              <a:rPr lang="nl-NL" sz="1600" spc="-1" dirty="0">
                <a:solidFill>
                  <a:srgbClr val="000000"/>
                </a:solidFill>
                <a:latin typeface="Calibri"/>
                <a:ea typeface="DejaVu Sans"/>
              </a:rPr>
              <a:t>vanuit Poort 43 is urgent. Belangrijk hierbij is het continu meten van vervuiling door meetpalen. </a:t>
            </a:r>
          </a:p>
          <a:p>
            <a:pPr>
              <a:lnSpc>
                <a:spcPct val="100000"/>
              </a:lnSpc>
              <a:spcBef>
                <a:spcPts val="281"/>
              </a:spcBef>
            </a:pPr>
            <a:r>
              <a:rPr lang="nl-NL" sz="1600" spc="-1" dirty="0">
                <a:solidFill>
                  <a:srgbClr val="000000"/>
                </a:solidFill>
                <a:latin typeface="Calibri"/>
                <a:ea typeface="DejaVu Sans"/>
              </a:rPr>
              <a:t>Een goed functionerend klachtenloket, betere terugkoppeling door omgevingsdienst naar inwoners van Sterksel ondersteund door goede communicatie. Daarnaast zorgen jaarlijkse externe audits (incl. transparante communicatie </a:t>
            </a:r>
            <a:r>
              <a:rPr lang="nl-NL" sz="1600" b="0" strike="noStrike" spc="-1" dirty="0">
                <a:solidFill>
                  <a:srgbClr val="000000"/>
                </a:solidFill>
                <a:latin typeface="Calibri"/>
                <a:ea typeface="DejaVu Sans"/>
              </a:rPr>
              <a:t>van verbeteringsplannen) voor betere acceptatie in Sterksel. We zien graag harde afspraken en monitoring voordat er sprake kan zijn van een eventueel logistiek centrum.</a:t>
            </a:r>
            <a:endParaRPr lang="nl-NL" sz="1600" b="0" strike="noStrike" spc="-1" dirty="0">
              <a:latin typeface="Arial"/>
            </a:endParaRPr>
          </a:p>
        </p:txBody>
      </p:sp>
      <p:pic>
        <p:nvPicPr>
          <p:cNvPr id="64" name="Afbeelding 6" descr="Schermafbeelding 2011-11-16 om 14.14.54.png"/>
          <p:cNvPicPr/>
          <p:nvPr/>
        </p:nvPicPr>
        <p:blipFill>
          <a:blip r:embed="rId2" cstate="print"/>
          <a:stretch/>
        </p:blipFill>
        <p:spPr>
          <a:xfrm>
            <a:off x="7431480" y="188640"/>
            <a:ext cx="1329840" cy="647280"/>
          </a:xfrm>
          <a:prstGeom prst="rect">
            <a:avLst/>
          </a:prstGeom>
          <a:ln w="0">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PlaceHolder 1"/>
          <p:cNvSpPr>
            <a:spLocks noGrp="1"/>
          </p:cNvSpPr>
          <p:nvPr>
            <p:ph type="title"/>
          </p:nvPr>
        </p:nvSpPr>
        <p:spPr>
          <a:xfrm>
            <a:off x="323640" y="188640"/>
            <a:ext cx="8228880" cy="791280"/>
          </a:xfrm>
          <a:prstGeom prst="rect">
            <a:avLst/>
          </a:prstGeom>
          <a:noFill/>
          <a:ln w="0">
            <a:noFill/>
          </a:ln>
        </p:spPr>
        <p:txBody>
          <a:bodyPr lIns="90000" tIns="45000" rIns="90000" bIns="45000" anchor="ctr">
            <a:normAutofit/>
          </a:bodyPr>
          <a:lstStyle/>
          <a:p>
            <a:pPr>
              <a:lnSpc>
                <a:spcPct val="100000"/>
              </a:lnSpc>
            </a:pPr>
            <a:r>
              <a:rPr lang="nl-NL" sz="3200" b="1" strike="noStrike" spc="-1" dirty="0">
                <a:solidFill>
                  <a:srgbClr val="000000"/>
                </a:solidFill>
                <a:latin typeface="Calibri" panose="020F0502020204030204" pitchFamily="34" charset="0"/>
                <a:cs typeface="Calibri" panose="020F0502020204030204" pitchFamily="34" charset="0"/>
              </a:rPr>
              <a:t>Dorpshuis Valentijn 2022 e.v.</a:t>
            </a:r>
            <a:endParaRPr lang="nl-NL" sz="3200" b="0" strike="noStrike" spc="-1" dirty="0">
              <a:latin typeface="Calibri" panose="020F0502020204030204" pitchFamily="34" charset="0"/>
              <a:cs typeface="Calibri" panose="020F0502020204030204" pitchFamily="34" charset="0"/>
            </a:endParaRPr>
          </a:p>
        </p:txBody>
      </p:sp>
      <p:sp>
        <p:nvSpPr>
          <p:cNvPr id="61" name="PlaceHolder 2"/>
          <p:cNvSpPr>
            <a:spLocks noGrp="1"/>
          </p:cNvSpPr>
          <p:nvPr>
            <p:ph/>
          </p:nvPr>
        </p:nvSpPr>
        <p:spPr>
          <a:xfrm>
            <a:off x="323640" y="4589280"/>
            <a:ext cx="8535240" cy="1527315"/>
          </a:xfrm>
          <a:prstGeom prst="rect">
            <a:avLst/>
          </a:prstGeom>
          <a:solidFill>
            <a:srgbClr val="FFCCCC"/>
          </a:solidFill>
          <a:ln w="0">
            <a:noFill/>
          </a:ln>
        </p:spPr>
        <p:txBody>
          <a:bodyPr lIns="90000" tIns="45000" rIns="90000" bIns="45000" anchor="t">
            <a:noAutofit/>
          </a:bodyPr>
          <a:lstStyle/>
          <a:p>
            <a:pPr marL="0" indent="0">
              <a:lnSpc>
                <a:spcPct val="100000"/>
              </a:lnSpc>
              <a:spcBef>
                <a:spcPts val="340"/>
              </a:spcBef>
              <a:buNone/>
              <a:tabLst>
                <a:tab pos="0" algn="l"/>
              </a:tabLst>
            </a:pPr>
            <a:r>
              <a:rPr lang="nl-NL" sz="1700" b="1" strike="noStrike" spc="-1" dirty="0">
                <a:solidFill>
                  <a:srgbClr val="000000"/>
                </a:solidFill>
                <a:latin typeface="Calibri" panose="020F0502020204030204" pitchFamily="34" charset="0"/>
                <a:cs typeface="Calibri" panose="020F0502020204030204" pitchFamily="34" charset="0"/>
              </a:rPr>
              <a:t>Waarmee kunt u voor inwoners van Sterksel het verschil maken?</a:t>
            </a:r>
            <a:endParaRPr lang="nl-NL" sz="1700" b="0" strike="noStrike" spc="-1" dirty="0">
              <a:latin typeface="Calibri" panose="020F0502020204030204" pitchFamily="34" charset="0"/>
              <a:cs typeface="Calibri" panose="020F0502020204030204" pitchFamily="34" charset="0"/>
            </a:endParaRPr>
          </a:p>
          <a:p>
            <a:pPr marL="179388" indent="-179388">
              <a:lnSpc>
                <a:spcPct val="100000"/>
              </a:lnSpc>
              <a:spcBef>
                <a:spcPts val="281"/>
              </a:spcBef>
              <a:buClr>
                <a:srgbClr val="000000"/>
              </a:buClr>
              <a:buFont typeface="Arial"/>
              <a:buChar char="•"/>
              <a:tabLst>
                <a:tab pos="0" algn="l"/>
              </a:tabLst>
            </a:pPr>
            <a:r>
              <a:rPr lang="nl-NL" sz="1600" spc="-1" dirty="0">
                <a:solidFill>
                  <a:srgbClr val="000000"/>
                </a:solidFill>
                <a:latin typeface="Calibri" panose="020F0502020204030204" pitchFamily="34" charset="0"/>
                <a:cs typeface="Calibri" panose="020F0502020204030204" pitchFamily="34" charset="0"/>
              </a:rPr>
              <a:t>Als eigenaar van het gebouw kan de gemeente zorgdragen voor de noodzakelijke aanpassingen, modernisering en verbetering van de gebruiksmogelijkheden, en verduurzaming</a:t>
            </a:r>
          </a:p>
          <a:p>
            <a:pPr marL="179388" indent="-179388">
              <a:lnSpc>
                <a:spcPct val="100000"/>
              </a:lnSpc>
              <a:spcBef>
                <a:spcPts val="281"/>
              </a:spcBef>
              <a:buClr>
                <a:srgbClr val="000000"/>
              </a:buClr>
              <a:buFont typeface="Arial"/>
              <a:buChar char="•"/>
              <a:tabLst>
                <a:tab pos="0" algn="l"/>
              </a:tabLst>
            </a:pPr>
            <a:r>
              <a:rPr lang="nl-NL" sz="1600" spc="-1" dirty="0">
                <a:solidFill>
                  <a:srgbClr val="000000"/>
                </a:solidFill>
                <a:latin typeface="Calibri" panose="020F0502020204030204" pitchFamily="34" charset="0"/>
                <a:cs typeface="Calibri" panose="020F0502020204030204" pitchFamily="34" charset="0"/>
              </a:rPr>
              <a:t>Ondersteuning bij het starten van nieuwe activiteiten om het dorpshuis een grotere rol te laten spelen in de gemeenschap.</a:t>
            </a:r>
          </a:p>
          <a:p>
            <a:pPr marL="179388" indent="-179388">
              <a:lnSpc>
                <a:spcPct val="100000"/>
              </a:lnSpc>
              <a:spcBef>
                <a:spcPts val="281"/>
              </a:spcBef>
              <a:buClr>
                <a:srgbClr val="000000"/>
              </a:buClr>
              <a:buFont typeface="Arial"/>
              <a:buChar char="•"/>
              <a:tabLst>
                <a:tab pos="0" algn="l"/>
              </a:tabLst>
            </a:pPr>
            <a:endParaRPr lang="nl-NL" sz="1400" spc="-1" dirty="0">
              <a:solidFill>
                <a:srgbClr val="000000"/>
              </a:solidFill>
              <a:latin typeface="Calibri" panose="020F0502020204030204" pitchFamily="34" charset="0"/>
              <a:cs typeface="Calibri" panose="020F0502020204030204" pitchFamily="34" charset="0"/>
            </a:endParaRPr>
          </a:p>
        </p:txBody>
      </p:sp>
      <p:sp>
        <p:nvSpPr>
          <p:cNvPr id="62" name="Tekstvak 4"/>
          <p:cNvSpPr/>
          <p:nvPr/>
        </p:nvSpPr>
        <p:spPr>
          <a:xfrm>
            <a:off x="323640" y="1052640"/>
            <a:ext cx="8535240" cy="1337374"/>
          </a:xfrm>
          <a:prstGeom prst="rect">
            <a:avLst/>
          </a:prstGeom>
          <a:solidFill>
            <a:srgbClr val="FFFFCC"/>
          </a:solid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r>
              <a:rPr lang="nl-NL" sz="1700" b="1" spc="-1" dirty="0">
                <a:solidFill>
                  <a:srgbClr val="000000"/>
                </a:solidFill>
                <a:latin typeface="Calibri"/>
                <a:ea typeface="DejaVu Sans"/>
              </a:rPr>
              <a:t>Uitdaging</a:t>
            </a:r>
          </a:p>
          <a:p>
            <a:pPr>
              <a:lnSpc>
                <a:spcPct val="100000"/>
              </a:lnSpc>
            </a:pPr>
            <a:r>
              <a:rPr lang="nl-NL" sz="1600" b="0" strike="noStrike" spc="-1" dirty="0">
                <a:solidFill>
                  <a:srgbClr val="000000"/>
                </a:solidFill>
                <a:latin typeface="Calibri"/>
                <a:ea typeface="DejaVu Sans"/>
              </a:rPr>
              <a:t>Wij streven naar </a:t>
            </a:r>
            <a:r>
              <a:rPr lang="nl-NL" sz="1600" b="1" strike="noStrike" spc="-1" dirty="0">
                <a:solidFill>
                  <a:srgbClr val="000000"/>
                </a:solidFill>
                <a:latin typeface="Calibri"/>
                <a:ea typeface="DejaVu Sans"/>
              </a:rPr>
              <a:t>een toekomstbestendig duurzaam en aansprekend dorpshuis </a:t>
            </a:r>
            <a:r>
              <a:rPr lang="nl-NL" sz="1600" strike="noStrike" spc="-1" dirty="0">
                <a:solidFill>
                  <a:srgbClr val="000000"/>
                </a:solidFill>
                <a:latin typeface="Calibri"/>
                <a:ea typeface="DejaVu Sans"/>
              </a:rPr>
              <a:t>dat ruimte biedt voor</a:t>
            </a:r>
            <a:r>
              <a:rPr lang="nl-NL" sz="1600" strike="noStrike" spc="-1" dirty="0">
                <a:solidFill>
                  <a:srgbClr val="FF0000"/>
                </a:solidFill>
                <a:latin typeface="Calibri"/>
                <a:ea typeface="DejaVu Sans"/>
              </a:rPr>
              <a:t> </a:t>
            </a:r>
            <a:r>
              <a:rPr lang="nl-NL" sz="1600" strike="noStrike" spc="-1" dirty="0">
                <a:latin typeface="Calibri"/>
                <a:ea typeface="DejaVu Sans"/>
              </a:rPr>
              <a:t>alle bewoners van Sterksel met activiteiten van de verenigingen; ondersteuning aan ouderen (langer zelfstandig wonen); activiteiten van jeugd </a:t>
            </a:r>
            <a:r>
              <a:rPr lang="nl-NL" sz="1600" strike="noStrike" spc="-1" dirty="0">
                <a:solidFill>
                  <a:srgbClr val="000000"/>
                </a:solidFill>
                <a:latin typeface="Calibri"/>
                <a:ea typeface="DejaVu Sans"/>
              </a:rPr>
              <a:t>en jongeren; bibliotheek en huiskamer (voor ouderen en jongeren); leerzame workshops. Het PON rapport vormt de basis en geeft de gewenste richting aan.</a:t>
            </a:r>
            <a:endParaRPr lang="nl-NL" sz="1600" strike="noStrike" spc="-1" dirty="0">
              <a:latin typeface="Arial"/>
            </a:endParaRPr>
          </a:p>
        </p:txBody>
      </p:sp>
      <p:sp>
        <p:nvSpPr>
          <p:cNvPr id="63" name="Tekstvak 5"/>
          <p:cNvSpPr/>
          <p:nvPr/>
        </p:nvSpPr>
        <p:spPr>
          <a:xfrm>
            <a:off x="323640" y="2606734"/>
            <a:ext cx="8535240" cy="1583595"/>
          </a:xfrm>
          <a:prstGeom prst="rect">
            <a:avLst/>
          </a:prstGeom>
          <a:solidFill>
            <a:srgbClr val="CCFFFF"/>
          </a:solid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r>
              <a:rPr lang="nl-NL" sz="1700" b="1" spc="-1" dirty="0">
                <a:solidFill>
                  <a:srgbClr val="000000"/>
                </a:solidFill>
                <a:latin typeface="Calibri"/>
                <a:ea typeface="DejaVu Sans"/>
              </a:rPr>
              <a:t>Verder investeren in een eigentijds Dorpshuis</a:t>
            </a:r>
          </a:p>
          <a:p>
            <a:r>
              <a:rPr lang="nl-NL" sz="1600" spc="-1" dirty="0">
                <a:solidFill>
                  <a:srgbClr val="000000"/>
                </a:solidFill>
                <a:latin typeface="Calibri"/>
                <a:ea typeface="DejaVu Sans"/>
              </a:rPr>
              <a:t>Aanpassingen en verduurzaming van het gebouw aan de wensen van huidige en toekomstige gebruikers, </a:t>
            </a:r>
            <a:r>
              <a:rPr lang="nl-NL" sz="1600" spc="-1" dirty="0">
                <a:latin typeface="Calibri"/>
              </a:rPr>
              <a:t>met nieuwe gebruiksmogelijkheden en </a:t>
            </a:r>
            <a:r>
              <a:rPr lang="nl-NL" sz="1600" spc="-1" dirty="0">
                <a:solidFill>
                  <a:srgbClr val="000000"/>
                </a:solidFill>
                <a:latin typeface="Calibri"/>
                <a:ea typeface="DejaVu Sans"/>
              </a:rPr>
              <a:t>intensivering van het gebruik</a:t>
            </a:r>
            <a:r>
              <a:rPr lang="nl-NL" sz="1600" spc="-1" dirty="0">
                <a:latin typeface="Calibri"/>
                <a:ea typeface="DejaVu Sans"/>
              </a:rPr>
              <a:t>. Een werkgroep doet nu </a:t>
            </a:r>
            <a:r>
              <a:rPr lang="nl-NL" sz="1600" spc="-1" dirty="0">
                <a:solidFill>
                  <a:srgbClr val="000000"/>
                </a:solidFill>
                <a:latin typeface="Calibri"/>
                <a:ea typeface="DejaVu Sans"/>
              </a:rPr>
              <a:t>een uitgebreid onderzoek bij de verenigingen en gebruikers. Met de resultaten daarvan gaan we met de gemeente een plan maken om het dorpshuis weer geschikt te maken voor de toekomst </a:t>
            </a:r>
            <a:r>
              <a:rPr lang="nl-NL" sz="1600" spc="-1" dirty="0">
                <a:solidFill>
                  <a:srgbClr val="000000"/>
                </a:solidFill>
                <a:latin typeface="Calibri"/>
              </a:rPr>
              <a:t>voor meer activiteiten en als </a:t>
            </a:r>
            <a:r>
              <a:rPr lang="nl-NL" sz="1600" spc="-1" dirty="0">
                <a:solidFill>
                  <a:srgbClr val="000000"/>
                </a:solidFill>
                <a:latin typeface="Calibri"/>
                <a:ea typeface="DejaVu Sans"/>
              </a:rPr>
              <a:t>centrale ontmoetingsplaats voor de inwoners van Sterksel.</a:t>
            </a:r>
          </a:p>
        </p:txBody>
      </p:sp>
      <p:pic>
        <p:nvPicPr>
          <p:cNvPr id="64" name="Afbeelding 6" descr="Schermafbeelding 2011-11-16 om 14.14.54.png"/>
          <p:cNvPicPr/>
          <p:nvPr/>
        </p:nvPicPr>
        <p:blipFill>
          <a:blip r:embed="rId2" cstate="print"/>
          <a:stretch/>
        </p:blipFill>
        <p:spPr>
          <a:xfrm>
            <a:off x="7431480" y="188640"/>
            <a:ext cx="1329840" cy="647280"/>
          </a:xfrm>
          <a:prstGeom prst="rect">
            <a:avLst/>
          </a:prstGeom>
          <a:ln w="0">
            <a:noFill/>
          </a:ln>
        </p:spPr>
      </p:pic>
    </p:spTree>
    <p:extLst>
      <p:ext uri="{BB962C8B-B14F-4D97-AF65-F5344CB8AC3E}">
        <p14:creationId xmlns:p14="http://schemas.microsoft.com/office/powerpoint/2010/main" val="2187560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PlaceHolder 1"/>
          <p:cNvSpPr>
            <a:spLocks noGrp="1"/>
          </p:cNvSpPr>
          <p:nvPr>
            <p:ph type="title"/>
          </p:nvPr>
        </p:nvSpPr>
        <p:spPr>
          <a:xfrm>
            <a:off x="323640" y="188640"/>
            <a:ext cx="8228880" cy="791280"/>
          </a:xfrm>
          <a:prstGeom prst="rect">
            <a:avLst/>
          </a:prstGeom>
          <a:noFill/>
          <a:ln w="0">
            <a:noFill/>
          </a:ln>
        </p:spPr>
        <p:txBody>
          <a:bodyPr lIns="90000" tIns="45000" rIns="90000" bIns="45000" anchor="ctr">
            <a:normAutofit/>
          </a:bodyPr>
          <a:lstStyle/>
          <a:p>
            <a:pPr>
              <a:lnSpc>
                <a:spcPct val="100000"/>
              </a:lnSpc>
            </a:pPr>
            <a:r>
              <a:rPr lang="nl-NL" sz="3200" b="1" spc="-1" dirty="0">
                <a:solidFill>
                  <a:srgbClr val="000000"/>
                </a:solidFill>
                <a:latin typeface="Calibri" panose="020F0502020204030204" pitchFamily="34" charset="0"/>
                <a:cs typeface="Calibri" panose="020F0502020204030204" pitchFamily="34" charset="0"/>
              </a:rPr>
              <a:t>Omgeving en Energie </a:t>
            </a:r>
            <a:r>
              <a:rPr lang="nl-NL" sz="3200" b="1" strike="noStrike" spc="-1" dirty="0">
                <a:solidFill>
                  <a:srgbClr val="000000"/>
                </a:solidFill>
                <a:latin typeface="Calibri" panose="020F0502020204030204" pitchFamily="34" charset="0"/>
                <a:cs typeface="Calibri" panose="020F0502020204030204" pitchFamily="34" charset="0"/>
              </a:rPr>
              <a:t>2022 e.v.</a:t>
            </a:r>
            <a:endParaRPr lang="nl-NL" sz="3200" b="0" strike="noStrike" spc="-1" dirty="0">
              <a:latin typeface="Calibri" panose="020F0502020204030204" pitchFamily="34" charset="0"/>
              <a:cs typeface="Calibri" panose="020F0502020204030204" pitchFamily="34" charset="0"/>
            </a:endParaRPr>
          </a:p>
        </p:txBody>
      </p:sp>
      <p:sp>
        <p:nvSpPr>
          <p:cNvPr id="66" name="PlaceHolder 2"/>
          <p:cNvSpPr>
            <a:spLocks noGrp="1"/>
          </p:cNvSpPr>
          <p:nvPr>
            <p:ph/>
          </p:nvPr>
        </p:nvSpPr>
        <p:spPr>
          <a:xfrm>
            <a:off x="251820" y="4147400"/>
            <a:ext cx="8640360" cy="2521959"/>
          </a:xfrm>
          <a:prstGeom prst="rect">
            <a:avLst/>
          </a:prstGeom>
          <a:solidFill>
            <a:srgbClr val="FFCCCC"/>
          </a:solidFill>
          <a:ln w="0">
            <a:noFill/>
          </a:ln>
        </p:spPr>
        <p:txBody>
          <a:bodyPr lIns="90000" tIns="45000" rIns="90000" bIns="45000" anchor="t">
            <a:noAutofit/>
          </a:bodyPr>
          <a:lstStyle/>
          <a:p>
            <a:pPr marL="0" indent="0">
              <a:lnSpc>
                <a:spcPct val="100000"/>
              </a:lnSpc>
              <a:spcBef>
                <a:spcPts val="340"/>
              </a:spcBef>
              <a:buNone/>
              <a:tabLst>
                <a:tab pos="0" algn="l"/>
              </a:tabLst>
            </a:pPr>
            <a:r>
              <a:rPr lang="nl-NL" sz="1700" b="1" spc="-1" dirty="0">
                <a:solidFill>
                  <a:srgbClr val="000000"/>
                </a:solidFill>
                <a:latin typeface="Calibri" panose="020F0502020204030204" pitchFamily="34" charset="0"/>
                <a:ea typeface="DejaVu Sans"/>
                <a:cs typeface="Calibri" panose="020F0502020204030204" pitchFamily="34" charset="0"/>
              </a:rPr>
              <a:t>Waarmee kunt u voor inwoners van Sterksel het verschil maken?</a:t>
            </a:r>
          </a:p>
          <a:p>
            <a:pPr marL="179388" indent="-179388">
              <a:lnSpc>
                <a:spcPct val="100000"/>
              </a:lnSpc>
              <a:spcBef>
                <a:spcPts val="281"/>
              </a:spcBef>
              <a:buClr>
                <a:srgbClr val="000000"/>
              </a:buClr>
              <a:buFont typeface="Arial"/>
              <a:buChar char="•"/>
              <a:tabLst>
                <a:tab pos="0" algn="l"/>
              </a:tabLst>
            </a:pPr>
            <a:r>
              <a:rPr lang="nl-NL" sz="1600" spc="-1" dirty="0">
                <a:solidFill>
                  <a:srgbClr val="000000"/>
                </a:solidFill>
                <a:latin typeface="Calibri" panose="020F0502020204030204" pitchFamily="34" charset="0"/>
                <a:cs typeface="Calibri" panose="020F0502020204030204" pitchFamily="34" charset="0"/>
              </a:rPr>
              <a:t>Concrete afspraken over inbreng van de dorpsraad aan de voorkant bij het opzetten van een </a:t>
            </a:r>
            <a:r>
              <a:rPr lang="nl-NL" sz="1600" spc="-1" dirty="0" err="1">
                <a:solidFill>
                  <a:srgbClr val="000000"/>
                </a:solidFill>
                <a:latin typeface="Calibri" panose="020F0502020204030204" pitchFamily="34" charset="0"/>
                <a:cs typeface="Calibri" panose="020F0502020204030204" pitchFamily="34" charset="0"/>
              </a:rPr>
              <a:t>omgevingsPLAN</a:t>
            </a:r>
            <a:r>
              <a:rPr lang="nl-NL" sz="1600" spc="-1" dirty="0">
                <a:solidFill>
                  <a:srgbClr val="000000"/>
                </a:solidFill>
                <a:latin typeface="Calibri" panose="020F0502020204030204" pitchFamily="34" charset="0"/>
                <a:cs typeface="Calibri" panose="020F0502020204030204" pitchFamily="34" charset="0"/>
              </a:rPr>
              <a:t> voor Sterksel</a:t>
            </a:r>
            <a:endParaRPr lang="nl-NL" sz="1600" b="0" strike="noStrike" spc="-1" dirty="0">
              <a:solidFill>
                <a:srgbClr val="000000"/>
              </a:solidFill>
              <a:latin typeface="Calibri" panose="020F0502020204030204" pitchFamily="34" charset="0"/>
              <a:cs typeface="Calibri" panose="020F0502020204030204" pitchFamily="34" charset="0"/>
            </a:endParaRPr>
          </a:p>
          <a:p>
            <a:pPr marL="179388" indent="-179388">
              <a:lnSpc>
                <a:spcPct val="100000"/>
              </a:lnSpc>
              <a:spcBef>
                <a:spcPts val="281"/>
              </a:spcBef>
              <a:buClr>
                <a:srgbClr val="000000"/>
              </a:buClr>
              <a:buFont typeface="Arial"/>
              <a:buChar char="•"/>
              <a:tabLst>
                <a:tab pos="0" algn="l"/>
              </a:tabLst>
            </a:pPr>
            <a:r>
              <a:rPr lang="nl-NL" sz="1600" spc="-1" dirty="0">
                <a:solidFill>
                  <a:srgbClr val="000000"/>
                </a:solidFill>
                <a:latin typeface="Calibri" panose="020F0502020204030204" pitchFamily="34" charset="0"/>
                <a:cs typeface="Calibri" panose="020F0502020204030204" pitchFamily="34" charset="0"/>
              </a:rPr>
              <a:t>Bijdrage van de gemeente om inwoners via de dorpsraad te betrekken bij,  en te informeren over de energie- en warmtetransitie.</a:t>
            </a:r>
          </a:p>
          <a:p>
            <a:pPr marL="179388" indent="-179388">
              <a:lnSpc>
                <a:spcPct val="100000"/>
              </a:lnSpc>
              <a:spcBef>
                <a:spcPts val="281"/>
              </a:spcBef>
              <a:buClr>
                <a:srgbClr val="000000"/>
              </a:buClr>
              <a:buFont typeface="Arial"/>
              <a:buChar char="•"/>
              <a:tabLst>
                <a:tab pos="0" algn="l"/>
              </a:tabLst>
            </a:pPr>
            <a:r>
              <a:rPr lang="nl-NL" sz="1600" spc="-1" dirty="0">
                <a:solidFill>
                  <a:srgbClr val="000000"/>
                </a:solidFill>
                <a:latin typeface="Calibri" panose="020F0502020204030204" pitchFamily="34" charset="0"/>
                <a:cs typeface="Calibri" panose="020F0502020204030204" pitchFamily="34" charset="0"/>
              </a:rPr>
              <a:t>Minimaliseren van de kans op gezondheidseffecten en overlast bij energie opwekking</a:t>
            </a:r>
            <a:endParaRPr lang="nl-NL" sz="1600" b="0" strike="noStrike" spc="-1" dirty="0">
              <a:latin typeface="Calibri" panose="020F0502020204030204" pitchFamily="34" charset="0"/>
              <a:cs typeface="Calibri" panose="020F0502020204030204" pitchFamily="34" charset="0"/>
            </a:endParaRPr>
          </a:p>
          <a:p>
            <a:pPr marL="179388" indent="-179388">
              <a:lnSpc>
                <a:spcPct val="100000"/>
              </a:lnSpc>
              <a:spcBef>
                <a:spcPts val="281"/>
              </a:spcBef>
              <a:buClr>
                <a:srgbClr val="000000"/>
              </a:buClr>
              <a:buFont typeface="Arial"/>
              <a:buChar char="•"/>
              <a:tabLst>
                <a:tab pos="0" algn="l"/>
              </a:tabLst>
            </a:pPr>
            <a:r>
              <a:rPr lang="nl-NL" sz="1600" spc="-1" dirty="0">
                <a:solidFill>
                  <a:srgbClr val="000000"/>
                </a:solidFill>
                <a:latin typeface="Calibri" panose="020F0502020204030204" pitchFamily="34" charset="0"/>
                <a:ea typeface="DejaVu Sans"/>
                <a:cs typeface="Calibri" panose="020F0502020204030204" pitchFamily="34" charset="0"/>
              </a:rPr>
              <a:t>Ondersteuning van </a:t>
            </a:r>
            <a:r>
              <a:rPr lang="nl-NL" sz="1600" b="0" strike="noStrike" spc="-1" dirty="0">
                <a:solidFill>
                  <a:srgbClr val="000000"/>
                </a:solidFill>
                <a:latin typeface="Calibri" panose="020F0502020204030204" pitchFamily="34" charset="0"/>
                <a:cs typeface="Calibri" panose="020F0502020204030204" pitchFamily="34" charset="0"/>
              </a:rPr>
              <a:t>energiecoöperatie die werkt met optimale betrokkenheid van inwoners en met 100% coöperatief eigendom (eigendom zo lokaal mogelijk)</a:t>
            </a:r>
          </a:p>
          <a:p>
            <a:pPr marL="179388" indent="-179388">
              <a:lnSpc>
                <a:spcPct val="100000"/>
              </a:lnSpc>
              <a:spcBef>
                <a:spcPts val="281"/>
              </a:spcBef>
              <a:buClr>
                <a:srgbClr val="000000"/>
              </a:buClr>
              <a:buFont typeface="Arial"/>
              <a:buChar char="•"/>
              <a:tabLst>
                <a:tab pos="0" algn="l"/>
              </a:tabLst>
            </a:pPr>
            <a:r>
              <a:rPr lang="nl-NL" sz="1600" spc="-1" dirty="0">
                <a:solidFill>
                  <a:srgbClr val="000000"/>
                </a:solidFill>
                <a:latin typeface="Calibri" panose="020F0502020204030204" pitchFamily="34" charset="0"/>
                <a:cs typeface="Calibri" panose="020F0502020204030204" pitchFamily="34" charset="0"/>
              </a:rPr>
              <a:t>Subsidiëring en financieringsregeling voor maatregelen richting energie-neutraliteit.</a:t>
            </a:r>
            <a:endParaRPr lang="nl-NL" sz="1400" b="0" strike="noStrike" spc="-1" dirty="0">
              <a:latin typeface="Calibri" panose="020F0502020204030204" pitchFamily="34" charset="0"/>
              <a:cs typeface="Calibri" panose="020F0502020204030204" pitchFamily="34" charset="0"/>
            </a:endParaRPr>
          </a:p>
        </p:txBody>
      </p:sp>
      <p:sp>
        <p:nvSpPr>
          <p:cNvPr id="67" name="Tekstvak 4"/>
          <p:cNvSpPr/>
          <p:nvPr/>
        </p:nvSpPr>
        <p:spPr>
          <a:xfrm>
            <a:off x="251820" y="1044394"/>
            <a:ext cx="8640360" cy="1337374"/>
          </a:xfrm>
          <a:prstGeom prst="rect">
            <a:avLst/>
          </a:prstGeom>
          <a:solidFill>
            <a:srgbClr val="FFFFCC"/>
          </a:solid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nl-NL" sz="1700" b="1" strike="noStrike" spc="-1" dirty="0">
                <a:solidFill>
                  <a:srgbClr val="000000"/>
                </a:solidFill>
                <a:latin typeface="Calibri"/>
                <a:ea typeface="DejaVu Sans"/>
              </a:rPr>
              <a:t>Uitdaging</a:t>
            </a:r>
            <a:endParaRPr lang="nl-NL" sz="1700" b="0" strike="noStrike" spc="-1" dirty="0">
              <a:latin typeface="Arial"/>
            </a:endParaRPr>
          </a:p>
          <a:p>
            <a:pPr>
              <a:lnSpc>
                <a:spcPct val="100000"/>
              </a:lnSpc>
            </a:pPr>
            <a:r>
              <a:rPr lang="nl-NL" sz="1600" spc="-1" dirty="0">
                <a:solidFill>
                  <a:srgbClr val="000000"/>
                </a:solidFill>
                <a:latin typeface="Calibri"/>
              </a:rPr>
              <a:t>We streven ernaar dat </a:t>
            </a:r>
            <a:r>
              <a:rPr lang="nl-NL" sz="1600" b="1" spc="-1" dirty="0">
                <a:solidFill>
                  <a:srgbClr val="000000"/>
                </a:solidFill>
                <a:latin typeface="Calibri"/>
              </a:rPr>
              <a:t>de dorpsraad participeert </a:t>
            </a:r>
            <a:r>
              <a:rPr lang="nl-NL" sz="1600" spc="-1" dirty="0">
                <a:solidFill>
                  <a:srgbClr val="000000"/>
                </a:solidFill>
                <a:latin typeface="Calibri"/>
              </a:rPr>
              <a:t>in grotere projecten en dat informatie erover actueel en volledig wordt verstrekt. Ook streeft we ernaar dat </a:t>
            </a:r>
            <a:r>
              <a:rPr lang="nl-NL" sz="1600" b="1" spc="-1" dirty="0">
                <a:solidFill>
                  <a:srgbClr val="000000"/>
                </a:solidFill>
                <a:latin typeface="Calibri"/>
              </a:rPr>
              <a:t>de opwekking en opslag van energie </a:t>
            </a:r>
            <a:r>
              <a:rPr lang="nl-NL" sz="1600" spc="-1" dirty="0">
                <a:solidFill>
                  <a:srgbClr val="000000"/>
                </a:solidFill>
                <a:latin typeface="Calibri"/>
              </a:rPr>
              <a:t>(en warmte) de gezondheid en welbevinden van de inwoners niet nadelig beïnvloe</a:t>
            </a:r>
            <a:r>
              <a:rPr lang="nl-NL" sz="1600" spc="-1" dirty="0">
                <a:latin typeface="Calibri"/>
              </a:rPr>
              <a:t>den</a:t>
            </a:r>
            <a:r>
              <a:rPr lang="nl-NL" sz="1600" spc="-1" dirty="0">
                <a:solidFill>
                  <a:srgbClr val="000000"/>
                </a:solidFill>
                <a:latin typeface="Calibri"/>
              </a:rPr>
              <a:t>. Wij participeren daarom in de energie-transitie 2030 – 2050. </a:t>
            </a:r>
            <a:endParaRPr lang="nl-NL" sz="1600" spc="-1" dirty="0"/>
          </a:p>
        </p:txBody>
      </p:sp>
      <p:sp>
        <p:nvSpPr>
          <p:cNvPr id="68" name="Tekstvak 5"/>
          <p:cNvSpPr/>
          <p:nvPr/>
        </p:nvSpPr>
        <p:spPr>
          <a:xfrm>
            <a:off x="251820" y="2509501"/>
            <a:ext cx="8640360" cy="1414318"/>
          </a:xfrm>
          <a:prstGeom prst="rect">
            <a:avLst/>
          </a:prstGeom>
          <a:solidFill>
            <a:srgbClr val="CCFFFF"/>
          </a:solid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r>
              <a:rPr lang="nl-NL" sz="1700" b="1" spc="-1" dirty="0">
                <a:solidFill>
                  <a:srgbClr val="000000"/>
                </a:solidFill>
                <a:latin typeface="Calibri"/>
                <a:ea typeface="DejaVu Sans"/>
              </a:rPr>
              <a:t>Waar willen we naar toe?</a:t>
            </a:r>
          </a:p>
          <a:p>
            <a:pPr>
              <a:lnSpc>
                <a:spcPct val="100000"/>
              </a:lnSpc>
            </a:pPr>
            <a:r>
              <a:rPr lang="nl-NL" sz="1600" b="0" strike="noStrike" spc="-1" dirty="0">
                <a:solidFill>
                  <a:srgbClr val="000000"/>
                </a:solidFill>
                <a:latin typeface="Calibri"/>
                <a:ea typeface="DejaVu Sans"/>
              </a:rPr>
              <a:t>Doelstelling is </a:t>
            </a:r>
            <a:r>
              <a:rPr lang="nl-NL" sz="1600" spc="-1" dirty="0">
                <a:solidFill>
                  <a:srgbClr val="000000"/>
                </a:solidFill>
                <a:latin typeface="Calibri"/>
                <a:ea typeface="DejaVu Sans"/>
              </a:rPr>
              <a:t>om vanaf het begin te participeren in alle grotere onderwerpen in/om Sterksel:</a:t>
            </a:r>
          </a:p>
          <a:p>
            <a:pPr marL="179388" lvl="1" indent="-179388">
              <a:lnSpc>
                <a:spcPct val="100000"/>
              </a:lnSpc>
              <a:spcBef>
                <a:spcPts val="281"/>
              </a:spcBef>
              <a:buClr>
                <a:srgbClr val="000000"/>
              </a:buClr>
              <a:buFont typeface="Arial"/>
              <a:buChar char="•"/>
            </a:pPr>
            <a:r>
              <a:rPr lang="nl-NL" sz="1600" spc="-1" dirty="0">
                <a:solidFill>
                  <a:srgbClr val="000000"/>
                </a:solidFill>
                <a:latin typeface="Calibri"/>
                <a:ea typeface="DejaVu Sans"/>
              </a:rPr>
              <a:t>Participatie middels een vaste stoel voor de dorpsraad in voor Sterksel relevante omgevingstafels </a:t>
            </a:r>
          </a:p>
          <a:p>
            <a:pPr marL="179388" lvl="1" indent="-179388">
              <a:lnSpc>
                <a:spcPct val="100000"/>
              </a:lnSpc>
              <a:spcBef>
                <a:spcPts val="281"/>
              </a:spcBef>
              <a:buClr>
                <a:srgbClr val="000000"/>
              </a:buClr>
              <a:buFont typeface="Arial"/>
              <a:buChar char="•"/>
            </a:pPr>
            <a:r>
              <a:rPr lang="nl-NL" sz="1600" spc="-1" dirty="0">
                <a:solidFill>
                  <a:srgbClr val="000000"/>
                </a:solidFill>
                <a:latin typeface="Calibri"/>
                <a:ea typeface="DejaVu Sans"/>
              </a:rPr>
              <a:t>Voortzetting van betrokkenheid van dorpsraden bij het opstellen van de energie- en warmtetransitie projecten binnen Heeze-Leende; verkenning van de mogelijkheden voor een coöperatieve aanpak.  </a:t>
            </a:r>
          </a:p>
        </p:txBody>
      </p:sp>
      <p:pic>
        <p:nvPicPr>
          <p:cNvPr id="69" name="Afbeelding 6" descr="Schermafbeelding 2011-11-16 om 14.14.54.png"/>
          <p:cNvPicPr/>
          <p:nvPr/>
        </p:nvPicPr>
        <p:blipFill>
          <a:blip r:embed="rId2" cstate="print"/>
          <a:stretch/>
        </p:blipFill>
        <p:spPr>
          <a:xfrm>
            <a:off x="7431480" y="188640"/>
            <a:ext cx="1329840" cy="647280"/>
          </a:xfrm>
          <a:prstGeom prst="rect">
            <a:avLst/>
          </a:prstGeom>
          <a:ln w="0">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PlaceHolder 1"/>
          <p:cNvSpPr>
            <a:spLocks noGrp="1"/>
          </p:cNvSpPr>
          <p:nvPr>
            <p:ph type="title"/>
          </p:nvPr>
        </p:nvSpPr>
        <p:spPr>
          <a:xfrm>
            <a:off x="323640" y="188640"/>
            <a:ext cx="8228880" cy="791280"/>
          </a:xfrm>
          <a:prstGeom prst="rect">
            <a:avLst/>
          </a:prstGeom>
          <a:noFill/>
          <a:ln w="0">
            <a:noFill/>
          </a:ln>
        </p:spPr>
        <p:txBody>
          <a:bodyPr lIns="90000" tIns="45000" rIns="90000" bIns="45000" anchor="ctr">
            <a:normAutofit/>
          </a:bodyPr>
          <a:lstStyle/>
          <a:p>
            <a:pPr>
              <a:lnSpc>
                <a:spcPct val="100000"/>
              </a:lnSpc>
            </a:pPr>
            <a:r>
              <a:rPr lang="nl-NL" sz="3200" b="1" spc="-1" dirty="0">
                <a:solidFill>
                  <a:srgbClr val="000000"/>
                </a:solidFill>
                <a:latin typeface="Calibri" panose="020F0502020204030204" pitchFamily="34" charset="0"/>
                <a:cs typeface="Calibri" panose="020F0502020204030204" pitchFamily="34" charset="0"/>
              </a:rPr>
              <a:t>Communicatie </a:t>
            </a:r>
            <a:r>
              <a:rPr lang="nl-NL" sz="3200" b="1" strike="noStrike" spc="-1" dirty="0">
                <a:solidFill>
                  <a:srgbClr val="000000"/>
                </a:solidFill>
                <a:latin typeface="Calibri" panose="020F0502020204030204" pitchFamily="34" charset="0"/>
                <a:cs typeface="Calibri" panose="020F0502020204030204" pitchFamily="34" charset="0"/>
              </a:rPr>
              <a:t>2022 e.v.</a:t>
            </a:r>
            <a:endParaRPr lang="nl-NL" sz="3200" b="0" strike="noStrike" spc="-1" dirty="0">
              <a:latin typeface="Calibri" panose="020F0502020204030204" pitchFamily="34" charset="0"/>
              <a:cs typeface="Calibri" panose="020F0502020204030204" pitchFamily="34" charset="0"/>
            </a:endParaRPr>
          </a:p>
        </p:txBody>
      </p:sp>
      <p:sp>
        <p:nvSpPr>
          <p:cNvPr id="66" name="PlaceHolder 2"/>
          <p:cNvSpPr>
            <a:spLocks noGrp="1"/>
          </p:cNvSpPr>
          <p:nvPr>
            <p:ph/>
          </p:nvPr>
        </p:nvSpPr>
        <p:spPr>
          <a:xfrm>
            <a:off x="251820" y="4751525"/>
            <a:ext cx="8640360" cy="1829816"/>
          </a:xfrm>
          <a:prstGeom prst="rect">
            <a:avLst/>
          </a:prstGeom>
          <a:solidFill>
            <a:srgbClr val="FFCCCC"/>
          </a:solidFill>
          <a:ln w="0">
            <a:noFill/>
          </a:ln>
        </p:spPr>
        <p:txBody>
          <a:bodyPr lIns="90000" tIns="45000" rIns="90000" bIns="45000" anchor="t">
            <a:noAutofit/>
          </a:bodyPr>
          <a:lstStyle/>
          <a:p>
            <a:pPr marL="0" indent="0">
              <a:lnSpc>
                <a:spcPct val="100000"/>
              </a:lnSpc>
              <a:spcBef>
                <a:spcPts val="340"/>
              </a:spcBef>
              <a:buNone/>
              <a:tabLst>
                <a:tab pos="0" algn="l"/>
              </a:tabLst>
            </a:pPr>
            <a:r>
              <a:rPr lang="nl-NL" sz="1700" b="1" spc="-1" dirty="0">
                <a:solidFill>
                  <a:srgbClr val="000000"/>
                </a:solidFill>
                <a:latin typeface="Calibri" panose="020F0502020204030204" pitchFamily="34" charset="0"/>
                <a:ea typeface="DejaVu Sans"/>
                <a:cs typeface="Calibri" panose="020F0502020204030204" pitchFamily="34" charset="0"/>
              </a:rPr>
              <a:t>Waarmee kunt u voor inwoners van Sterksel het verschil maken?</a:t>
            </a:r>
          </a:p>
          <a:p>
            <a:pPr marL="179388" indent="-179388">
              <a:lnSpc>
                <a:spcPct val="100000"/>
              </a:lnSpc>
              <a:spcBef>
                <a:spcPts val="281"/>
              </a:spcBef>
              <a:buClr>
                <a:srgbClr val="000000"/>
              </a:buClr>
              <a:buFont typeface="Arial"/>
              <a:buChar char="•"/>
              <a:tabLst>
                <a:tab pos="0" algn="l"/>
              </a:tabLst>
            </a:pPr>
            <a:r>
              <a:rPr lang="nl-NL" sz="1600" spc="-1" dirty="0">
                <a:latin typeface="Calibri" panose="020F0502020204030204" pitchFamily="34" charset="0"/>
                <a:cs typeface="Calibri" panose="020F0502020204030204" pitchFamily="34" charset="0"/>
              </a:rPr>
              <a:t>De dorpsraad tijdig te informeren en zodoende de communicatie naar inwoners te verbeteren.</a:t>
            </a:r>
          </a:p>
          <a:p>
            <a:pPr marL="179388" indent="-179388">
              <a:lnSpc>
                <a:spcPct val="100000"/>
              </a:lnSpc>
              <a:spcBef>
                <a:spcPts val="281"/>
              </a:spcBef>
              <a:buClr>
                <a:srgbClr val="000000"/>
              </a:buClr>
              <a:buFont typeface="Arial"/>
              <a:buChar char="•"/>
              <a:tabLst>
                <a:tab pos="0" algn="l"/>
              </a:tabLst>
            </a:pPr>
            <a:r>
              <a:rPr lang="nl-NL" sz="1600" spc="-1" dirty="0">
                <a:latin typeface="Calibri" panose="020F0502020204030204" pitchFamily="34" charset="0"/>
                <a:cs typeface="Calibri" panose="020F0502020204030204" pitchFamily="34" charset="0"/>
              </a:rPr>
              <a:t>Financiële ondersteuning bij het mogelijk maken van aantrekkelijk drukwerk zoals huis aan huis informatie over relevante onderwerpen, om zo dialoog te starten / voeren</a:t>
            </a:r>
          </a:p>
          <a:p>
            <a:pPr marL="179388" indent="-179388">
              <a:lnSpc>
                <a:spcPct val="100000"/>
              </a:lnSpc>
              <a:spcBef>
                <a:spcPts val="281"/>
              </a:spcBef>
              <a:buClr>
                <a:srgbClr val="000000"/>
              </a:buClr>
              <a:buFont typeface="Arial"/>
              <a:buChar char="•"/>
              <a:tabLst>
                <a:tab pos="0" algn="l"/>
              </a:tabLst>
            </a:pPr>
            <a:r>
              <a:rPr lang="nl-NL" sz="1600" b="0" strike="noStrike" spc="-1" dirty="0">
                <a:latin typeface="Calibri" panose="020F0502020204030204" pitchFamily="34" charset="0"/>
                <a:cs typeface="Calibri" panose="020F0502020204030204" pitchFamily="34" charset="0"/>
              </a:rPr>
              <a:t>Aan te sluiten </a:t>
            </a:r>
            <a:r>
              <a:rPr lang="nl-NL" sz="1600" spc="-1" dirty="0">
                <a:latin typeface="Calibri" panose="020F0502020204030204" pitchFamily="34" charset="0"/>
                <a:cs typeface="Calibri" panose="020F0502020204030204" pitchFamily="34" charset="0"/>
              </a:rPr>
              <a:t>bij informatie avonden die de dorpsraad organiseert (goed voorbeeld is de samenwerking bij informatie over de energietransitie).</a:t>
            </a:r>
            <a:endParaRPr lang="nl-NL" sz="1600" b="0" strike="noStrike" spc="-1" dirty="0">
              <a:latin typeface="Calibri" panose="020F0502020204030204" pitchFamily="34" charset="0"/>
              <a:cs typeface="Calibri" panose="020F0502020204030204" pitchFamily="34" charset="0"/>
            </a:endParaRPr>
          </a:p>
        </p:txBody>
      </p:sp>
      <p:sp>
        <p:nvSpPr>
          <p:cNvPr id="67" name="Tekstvak 4"/>
          <p:cNvSpPr/>
          <p:nvPr/>
        </p:nvSpPr>
        <p:spPr>
          <a:xfrm>
            <a:off x="251820" y="979920"/>
            <a:ext cx="8640360" cy="1583595"/>
          </a:xfrm>
          <a:prstGeom prst="rect">
            <a:avLst/>
          </a:prstGeom>
          <a:solidFill>
            <a:srgbClr val="FFFFCC"/>
          </a:solid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nl-NL" sz="1700" b="1" strike="noStrike" spc="-1" dirty="0">
                <a:solidFill>
                  <a:srgbClr val="000000"/>
                </a:solidFill>
                <a:latin typeface="Calibri"/>
                <a:ea typeface="DejaVu Sans"/>
              </a:rPr>
              <a:t>Uitdaging</a:t>
            </a:r>
            <a:endParaRPr lang="nl-NL" sz="1700" b="0" strike="noStrike" spc="-1" dirty="0">
              <a:latin typeface="Arial"/>
            </a:endParaRPr>
          </a:p>
          <a:p>
            <a:pPr>
              <a:lnSpc>
                <a:spcPct val="100000"/>
              </a:lnSpc>
            </a:pPr>
            <a:r>
              <a:rPr lang="nl-NL" sz="1600" spc="-1" dirty="0">
                <a:solidFill>
                  <a:srgbClr val="000000"/>
                </a:solidFill>
                <a:latin typeface="Calibri"/>
              </a:rPr>
              <a:t>We streven naar een leefbaar en prettig Sterksel waar het goed wonen is en waar de dorsraad gedragen wordt door de bewoners van het dorp. Door intensieve communicatie weet de dorpsraad wat er speelt, en welke belangen en uitdagingen er zijn. Daarmee heeft zij het mandaat om namens het dorp te kunnen spreken en de -soms tegenstijdige belangen- te kunnen behartigen richting gemeente, provincie en andere betrokken partijen. </a:t>
            </a:r>
            <a:endParaRPr lang="nl-NL" sz="1600" spc="-1" dirty="0"/>
          </a:p>
        </p:txBody>
      </p:sp>
      <p:sp>
        <p:nvSpPr>
          <p:cNvPr id="68" name="Tekstvak 5"/>
          <p:cNvSpPr/>
          <p:nvPr/>
        </p:nvSpPr>
        <p:spPr>
          <a:xfrm>
            <a:off x="251820" y="2742612"/>
            <a:ext cx="8640360" cy="1829816"/>
          </a:xfrm>
          <a:prstGeom prst="rect">
            <a:avLst/>
          </a:prstGeom>
          <a:solidFill>
            <a:srgbClr val="CCFFFF"/>
          </a:solid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r>
              <a:rPr lang="nl-NL" sz="1700" b="1" spc="-1" dirty="0">
                <a:solidFill>
                  <a:srgbClr val="000000"/>
                </a:solidFill>
                <a:latin typeface="Calibri"/>
                <a:ea typeface="DejaVu Sans"/>
              </a:rPr>
              <a:t>Waar willen we naar toe?</a:t>
            </a:r>
          </a:p>
          <a:p>
            <a:pPr>
              <a:lnSpc>
                <a:spcPct val="100000"/>
              </a:lnSpc>
            </a:pPr>
            <a:r>
              <a:rPr lang="nl-NL" sz="1600" b="0" strike="noStrike" spc="-1" dirty="0">
                <a:solidFill>
                  <a:srgbClr val="000000"/>
                </a:solidFill>
                <a:latin typeface="Calibri"/>
                <a:ea typeface="DejaVu Sans"/>
              </a:rPr>
              <a:t>De dorpsraad bestaat uit vrijwilligers</a:t>
            </a:r>
            <a:r>
              <a:rPr lang="nl-NL" sz="1600" spc="-1" dirty="0">
                <a:solidFill>
                  <a:srgbClr val="000000"/>
                </a:solidFill>
                <a:latin typeface="Calibri"/>
                <a:ea typeface="DejaVu Sans"/>
              </a:rPr>
              <a:t>, met</a:t>
            </a:r>
            <a:r>
              <a:rPr lang="nl-NL" sz="1600" b="0" strike="noStrike" spc="-1" dirty="0">
                <a:solidFill>
                  <a:srgbClr val="000000"/>
                </a:solidFill>
                <a:latin typeface="Calibri"/>
                <a:ea typeface="DejaVu Sans"/>
              </a:rPr>
              <a:t> het mandaat van de bewoners van Sterksel om in gesprek te zijn met alle betrokken partijen. De dorpsraad weet het sentiment van haar achterban juist te verwoorden, doordat zij door de juiste communicatie in contact blijft met de bewoners van Sterksel. We willen dat doen door het verder versterken van de huidige website en de onafhankelijke redactie, het regelmatig vergaren van meningen van bewoners middels enquêtes en het rondbrengen van huis aan huis informatiebladen.</a:t>
            </a:r>
            <a:endParaRPr lang="nl-NL" sz="1600" spc="-1" dirty="0">
              <a:solidFill>
                <a:srgbClr val="000000"/>
              </a:solidFill>
              <a:latin typeface="Calibri"/>
              <a:ea typeface="DejaVu Sans"/>
            </a:endParaRPr>
          </a:p>
        </p:txBody>
      </p:sp>
      <p:pic>
        <p:nvPicPr>
          <p:cNvPr id="69" name="Afbeelding 6" descr="Schermafbeelding 2011-11-16 om 14.14.54.png"/>
          <p:cNvPicPr/>
          <p:nvPr/>
        </p:nvPicPr>
        <p:blipFill>
          <a:blip r:embed="rId2" cstate="print"/>
          <a:stretch/>
        </p:blipFill>
        <p:spPr>
          <a:xfrm>
            <a:off x="7431480" y="188640"/>
            <a:ext cx="1329840" cy="647280"/>
          </a:xfrm>
          <a:prstGeom prst="rect">
            <a:avLst/>
          </a:prstGeom>
          <a:ln w="0">
            <a:noFill/>
          </a:ln>
        </p:spPr>
      </p:pic>
    </p:spTree>
    <p:extLst>
      <p:ext uri="{BB962C8B-B14F-4D97-AF65-F5344CB8AC3E}">
        <p14:creationId xmlns:p14="http://schemas.microsoft.com/office/powerpoint/2010/main" val="2505127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188</TotalTime>
  <Words>1797</Words>
  <Application>Microsoft Office PowerPoint</Application>
  <PresentationFormat>Diavoorstelling (4:3)</PresentationFormat>
  <Paragraphs>102</Paragraphs>
  <Slides>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Calibri</vt:lpstr>
      <vt:lpstr>Symbol</vt:lpstr>
      <vt:lpstr>Wingdings</vt:lpstr>
      <vt:lpstr>Office Theme</vt:lpstr>
      <vt:lpstr>Dorpsraad Sterksel</vt:lpstr>
      <vt:lpstr>Wat hebben we samen de afgelopen periode bereikt? </vt:lpstr>
      <vt:lpstr>Wat hebben we samen de afgelopen periode bereikt? (2)</vt:lpstr>
      <vt:lpstr>Wonen, Welzijn &amp; Zorg 2022 e.v.</vt:lpstr>
      <vt:lpstr>Infrastructuur 2022 e.v.</vt:lpstr>
      <vt:lpstr>Milieu / Poort 43 2022 e.v.</vt:lpstr>
      <vt:lpstr>Dorpshuis Valentijn 2022 e.v.</vt:lpstr>
      <vt:lpstr>Omgeving en Energie 2022 e.v.</vt:lpstr>
      <vt:lpstr>Communicatie 2022 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Infra-wensen</dc:title>
  <dc:creator>jan</dc:creator>
  <cp:lastModifiedBy>Toine Leemans</cp:lastModifiedBy>
  <cp:revision>104</cp:revision>
  <dcterms:created xsi:type="dcterms:W3CDTF">2017-11-21T20:03:20Z</dcterms:created>
  <dcterms:modified xsi:type="dcterms:W3CDTF">2022-08-10T09:22:08Z</dcterms:modified>
  <dc:language>nl-NL</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Diavoorstelling (4:3)</vt:lpwstr>
  </property>
  <property fmtid="{D5CDD505-2E9C-101B-9397-08002B2CF9AE}" pid="3" name="Slides">
    <vt:i4>6</vt:i4>
  </property>
  <property fmtid="{D5CDD505-2E9C-101B-9397-08002B2CF9AE}" pid="4" name="MSIP_Label_f6a2fad9-126f-43f1-a0a4-9c907561022c_Enabled">
    <vt:lpwstr>true</vt:lpwstr>
  </property>
  <property fmtid="{D5CDD505-2E9C-101B-9397-08002B2CF9AE}" pid="5" name="MSIP_Label_f6a2fad9-126f-43f1-a0a4-9c907561022c_SetDate">
    <vt:lpwstr>2022-08-03T08:09:17Z</vt:lpwstr>
  </property>
  <property fmtid="{D5CDD505-2E9C-101B-9397-08002B2CF9AE}" pid="6" name="MSIP_Label_f6a2fad9-126f-43f1-a0a4-9c907561022c_Method">
    <vt:lpwstr>Privileged</vt:lpwstr>
  </property>
  <property fmtid="{D5CDD505-2E9C-101B-9397-08002B2CF9AE}" pid="7" name="MSIP_Label_f6a2fad9-126f-43f1-a0a4-9c907561022c_Name">
    <vt:lpwstr>Non-Business</vt:lpwstr>
  </property>
  <property fmtid="{D5CDD505-2E9C-101B-9397-08002B2CF9AE}" pid="8" name="MSIP_Label_f6a2fad9-126f-43f1-a0a4-9c907561022c_SiteId">
    <vt:lpwstr>af73baa8-f594-4eb2-a39d-93e96cad61fc</vt:lpwstr>
  </property>
  <property fmtid="{D5CDD505-2E9C-101B-9397-08002B2CF9AE}" pid="9" name="MSIP_Label_f6a2fad9-126f-43f1-a0a4-9c907561022c_ActionId">
    <vt:lpwstr>05f0fdfa-0ce6-42be-ab51-a1afbe44a7db</vt:lpwstr>
  </property>
  <property fmtid="{D5CDD505-2E9C-101B-9397-08002B2CF9AE}" pid="10" name="MSIP_Label_f6a2fad9-126f-43f1-a0a4-9c907561022c_ContentBits">
    <vt:lpwstr>0</vt:lpwstr>
  </property>
</Properties>
</file>