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3" r:id="rId1"/>
  </p:sldMasterIdLst>
  <p:notesMasterIdLst>
    <p:notesMasterId r:id="rId38"/>
  </p:notesMasterIdLst>
  <p:sldIdLst>
    <p:sldId id="256" r:id="rId2"/>
    <p:sldId id="257" r:id="rId3"/>
    <p:sldId id="258" r:id="rId4"/>
    <p:sldId id="273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67" r:id="rId21"/>
    <p:sldId id="268" r:id="rId22"/>
    <p:sldId id="287" r:id="rId23"/>
    <p:sldId id="269" r:id="rId24"/>
    <p:sldId id="270" r:id="rId25"/>
    <p:sldId id="280" r:id="rId26"/>
    <p:sldId id="271" r:id="rId27"/>
    <p:sldId id="272" r:id="rId28"/>
    <p:sldId id="286" r:id="rId29"/>
    <p:sldId id="281" r:id="rId30"/>
    <p:sldId id="282" r:id="rId31"/>
    <p:sldId id="288" r:id="rId32"/>
    <p:sldId id="283" r:id="rId33"/>
    <p:sldId id="284" r:id="rId34"/>
    <p:sldId id="290" r:id="rId35"/>
    <p:sldId id="291" r:id="rId36"/>
    <p:sldId id="28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1"/>
    <p:restoredTop sz="96405"/>
  </p:normalViewPr>
  <p:slideViewPr>
    <p:cSldViewPr snapToGrid="0" snapToObjects="1">
      <p:cViewPr varScale="1">
        <p:scale>
          <a:sx n="62" d="100"/>
          <a:sy n="62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5E9D3-1FAA-CE4F-AF8D-033EB2741FAA}" type="datetimeFigureOut">
              <a:rPr lang="nl-NL" smtClean="0"/>
              <a:t>06-05-2023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4762-6525-D741-9A70-03CBB3D0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23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474-AA0E-6A4E-A497-DF71A49A6302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706E-F0F1-0049-9A1B-C47A10D76B7D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71CF-60F9-9246-A683-A2B57D287188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71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D9E-AE22-9F46-9A86-0F3921A3561B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367-60D3-7B46-9A29-A63CF5B9FD3D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57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1893-A8D2-FD4A-8A1E-2B919CB48AE6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5BD9-9181-B24A-B0BF-7E570F5DB222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2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D47C-92B4-0545-B30B-03955F0E609E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1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1E8-6FDC-6F49-9FBA-65089DF8F46B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5EC0-0EF8-1A4A-A980-FDD08363AA64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2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0258-DC70-0341-9D1C-32CB7E63136A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AE27-7B2F-BE4C-8F19-084391E947B0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46AA-D3E6-014D-8A53-2A3A377E7CBF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A78-3964-4748-BC72-DFC2B3FE3FC4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8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5840-9502-C84B-8C0B-B7B911B61D47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767D-1701-0745-859E-C45997936730}" type="datetime1">
              <a:rPr lang="nl-NL" smtClean="0"/>
              <a:t>06-05-2023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8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39C9-E672-714D-BBA4-299683D5479B}" type="datetime1">
              <a:rPr lang="nl-NL" smtClean="0"/>
              <a:t>06-05-2023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Tegenwind Nederland / ing. Wilco Alteveer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55B1A-C18F-EA40-BB02-2C07A1AEB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7958209" cy="1646302"/>
          </a:xfrm>
        </p:spPr>
        <p:txBody>
          <a:bodyPr/>
          <a:lstStyle/>
          <a:p>
            <a:pPr algn="ctr"/>
            <a:r>
              <a:rPr lang="nl-NL" dirty="0"/>
              <a:t>Tegenwind Nederland</a:t>
            </a:r>
            <a:br>
              <a:rPr lang="nl-NL" dirty="0"/>
            </a:br>
            <a:br>
              <a:rPr lang="nl-NL" dirty="0"/>
            </a:br>
            <a:r>
              <a:rPr lang="nl-NL" sz="4000" dirty="0"/>
              <a:t>Industriële Wind Turbines</a:t>
            </a:r>
            <a:br>
              <a:rPr lang="nl-NL" sz="4000" dirty="0"/>
            </a:br>
            <a:r>
              <a:rPr lang="nl-NL" sz="4000" dirty="0"/>
              <a:t> </a:t>
            </a:r>
            <a:br>
              <a:rPr lang="nl-NL" sz="4000" dirty="0"/>
            </a:br>
            <a:r>
              <a:rPr lang="nl-NL" sz="4000" dirty="0"/>
              <a:t>Heeze Leende - Sterksel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144EC1-903C-6B43-94EF-0B6A2EEA1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nl-NL" dirty="0"/>
          </a:p>
          <a:p>
            <a:pPr algn="ctr"/>
            <a:r>
              <a:rPr lang="nl-NL" dirty="0"/>
              <a:t>25-04-2023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02E576-E58A-254D-9A7E-E88CEA50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375016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AB274-C73C-B944-8F07-4E390C77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Energie voorziening Nu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8B5E3D-A294-A54E-A797-E68800850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Vraag gestuurd</a:t>
            </a:r>
          </a:p>
          <a:p>
            <a:r>
              <a:rPr lang="nl-NL" dirty="0"/>
              <a:t>Wordt geproduceerd wanneer het nodig is</a:t>
            </a:r>
          </a:p>
          <a:p>
            <a:r>
              <a:rPr lang="nl-NL" dirty="0"/>
              <a:t>Goed regelbaar</a:t>
            </a:r>
          </a:p>
          <a:p>
            <a:r>
              <a:rPr lang="nl-NL" dirty="0"/>
              <a:t>Welvaart en welzijn door betaalbare en betrouwbare energievoorziening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73AEED-1821-C34D-8E98-68D68189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4209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5087F-88E8-8949-909F-85359003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 voorziening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421825-C352-8A41-8ECB-983E838B7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Aanbod gestuurd</a:t>
            </a:r>
          </a:p>
          <a:p>
            <a:r>
              <a:rPr lang="nl-NL" dirty="0"/>
              <a:t>Wordt geproduceerd wanner het waait en de zon schijnt</a:t>
            </a:r>
          </a:p>
          <a:p>
            <a:r>
              <a:rPr lang="nl-NL" dirty="0"/>
              <a:t>Veel duurder per kWh</a:t>
            </a:r>
          </a:p>
          <a:p>
            <a:r>
              <a:rPr lang="nl-NL" dirty="0"/>
              <a:t>Weer regelen door zonnepanelen en IWT’s</a:t>
            </a:r>
          </a:p>
          <a:p>
            <a:r>
              <a:rPr lang="nl-NL" dirty="0"/>
              <a:t>Kosten baten volstrekt onbekend</a:t>
            </a:r>
          </a:p>
          <a:p>
            <a:r>
              <a:rPr lang="nl-NL" dirty="0"/>
              <a:t>Kosten heel veel subsidie = uw belastinggeld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AB691F-D2B5-F843-AB44-490039CA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20491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F19B5-181B-B54E-A1E3-440CDAAF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212DD-BDFE-5B4D-8AE3-909DC52C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Groen</a:t>
            </a:r>
            <a:r>
              <a:rPr lang="nl-NL" dirty="0"/>
              <a:t> = kleur</a:t>
            </a:r>
          </a:p>
          <a:p>
            <a:r>
              <a:rPr lang="nl-NL" dirty="0"/>
              <a:t>Duurzaam = begrip uit de bosbouw</a:t>
            </a:r>
          </a:p>
          <a:p>
            <a:r>
              <a:rPr lang="nl-NL" dirty="0"/>
              <a:t>Hernieuwbare elektriciteit = 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22B11A-4B64-A846-8528-BE10C946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Tegenwind Nederland / ing. Wilco Alteveer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2ADB4-78D6-B947-A0A5-E2308175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Industriële Wind Turbine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BB3480-203E-1E41-A56D-F324BD7A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XXL IWT = 200 – 250 meter tiphoogte</a:t>
            </a:r>
          </a:p>
          <a:p>
            <a:r>
              <a:rPr lang="nl-NL" dirty="0"/>
              <a:t>Flink stuk industrie op een mast in buitengebied</a:t>
            </a:r>
          </a:p>
          <a:p>
            <a:r>
              <a:rPr lang="nl-NL" dirty="0"/>
              <a:t>Wieken van 60 meter lang en 30 ton</a:t>
            </a:r>
          </a:p>
          <a:p>
            <a:r>
              <a:rPr lang="nl-NL" dirty="0"/>
              <a:t>Fundering 1000 ton gewapend beton</a:t>
            </a:r>
          </a:p>
          <a:p>
            <a:r>
              <a:rPr lang="nl-NL" dirty="0"/>
              <a:t>En nog heel veel meer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3CEE9D-2BD2-6547-8FA3-F5859B41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22163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776E1-9AB0-4E4F-8FCC-3260F89A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XXL IWT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3B84D9-16E5-B946-B049-90C95D3CB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776ACD-42BB-1C43-8B20-BB8F99C5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372E52-44EC-4E41-9AB8-788ECBD515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5" y="1124465"/>
            <a:ext cx="10738020" cy="48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7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4DD8-2642-6441-9949-4DF3D927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Regelgeving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E02BC2-E0E7-5C49-85B2-BDE8C5715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Plaatsing IWT’s is lastig</a:t>
            </a:r>
          </a:p>
          <a:p>
            <a:r>
              <a:rPr lang="nl-NL" dirty="0"/>
              <a:t>Regels voor IWT’s buiten werking</a:t>
            </a:r>
          </a:p>
          <a:p>
            <a:r>
              <a:rPr lang="nl-NL" dirty="0"/>
              <a:t>Onderbouwing ontbreekt</a:t>
            </a:r>
          </a:p>
          <a:p>
            <a:r>
              <a:rPr lang="nl-NL" dirty="0"/>
              <a:t>RvS: Lokale regels, mist goed onderbouwd</a:t>
            </a:r>
          </a:p>
          <a:p>
            <a:r>
              <a:rPr lang="nl-NL" dirty="0"/>
              <a:t>Oude regels in een lokaal jasje?</a:t>
            </a:r>
          </a:p>
          <a:p>
            <a:r>
              <a:rPr lang="nl-NL" dirty="0"/>
              <a:t>RvS: kritisch STAB rapport</a:t>
            </a:r>
          </a:p>
          <a:p>
            <a:r>
              <a:rPr lang="nl-NL" dirty="0"/>
              <a:t>IWT van 250 meter op 300 – 400 meter van een woning?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37FDC2-62FC-1549-97B5-9341A2FE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2488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F4063-8F28-394F-8AC6-BC53CD95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Raad van State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DA16FB-DF33-F247-B143-D1421C569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Twee belangrijke beroeps procedures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Delfzijl Zuid uitbreiding; tussen uitspraak en definitieve uitspraak</a:t>
            </a:r>
          </a:p>
          <a:p>
            <a:r>
              <a:rPr lang="nl-NL" dirty="0"/>
              <a:t>Tussen uitspraak: nationale regels buiten werking </a:t>
            </a:r>
          </a:p>
          <a:p>
            <a:r>
              <a:rPr lang="nl-NL" dirty="0"/>
              <a:t>Lokale regels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Zutphen – Eefde</a:t>
            </a:r>
          </a:p>
          <a:p>
            <a:r>
              <a:rPr lang="nl-NL" dirty="0"/>
              <a:t>Al eerder gewonnen</a:t>
            </a:r>
          </a:p>
          <a:p>
            <a:r>
              <a:rPr lang="nl-NL" dirty="0"/>
              <a:t>Tweede keer in beroep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097C61-3FEF-F344-8457-A08E25E5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24622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EC3CB-68F1-A54D-91ED-53080829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RvS uitspraak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28FD1-4567-DD44-AF12-4B35CB23E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Definitieve uitspraak Delfzijl Zuid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Onduidelijke uitspraak</a:t>
            </a:r>
          </a:p>
          <a:p>
            <a:r>
              <a:rPr lang="nl-NL" dirty="0"/>
              <a:t>Lokale regels = oude regels?</a:t>
            </a:r>
          </a:p>
          <a:p>
            <a:r>
              <a:rPr lang="nl-NL" dirty="0"/>
              <a:t>Haaks op tussen uitspraak</a:t>
            </a:r>
          </a:p>
          <a:p>
            <a:r>
              <a:rPr lang="nl-NL" dirty="0"/>
              <a:t>Afweging ernstige hinder / rendement IWT’s 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B8297B-B7E3-DA48-90A6-F142CDF9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9297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7311F-A008-834C-94B6-34095EA6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Nationale NRD plan MER IWT’s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C0E435-B261-5340-80D1-FD5D82C8B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Ruim 300 goed onderbouwde zienswijzen</a:t>
            </a:r>
          </a:p>
          <a:p>
            <a:r>
              <a:rPr lang="nl-NL" dirty="0"/>
              <a:t>Ingediend bij zowel Ministerie I&amp;W en MER Cie</a:t>
            </a:r>
          </a:p>
          <a:p>
            <a:r>
              <a:rPr lang="nl-NL" dirty="0"/>
              <a:t>Moet voldoen aan EU SMB milieurichtlijn</a:t>
            </a:r>
          </a:p>
          <a:p>
            <a:r>
              <a:rPr lang="nl-NL" dirty="0"/>
              <a:t>EU wetgeving: boven NL wetgeving</a:t>
            </a:r>
          </a:p>
          <a:p>
            <a:r>
              <a:rPr lang="nl-NL" dirty="0"/>
              <a:t>Leefomgeving en milieu niet verslechteren</a:t>
            </a:r>
          </a:p>
          <a:p>
            <a:r>
              <a:rPr lang="nl-NL" dirty="0"/>
              <a:t>Dus geen hinder of ernstige hinder</a:t>
            </a:r>
          </a:p>
          <a:p>
            <a:r>
              <a:rPr lang="nl-NL" dirty="0"/>
              <a:t>RIVM doet onderzoek: zou zelf veldonderzoek moeten doen</a:t>
            </a:r>
          </a:p>
          <a:p>
            <a:r>
              <a:rPr lang="nl-NL" dirty="0"/>
              <a:t>Is RIVM onafhankelijk?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B36735-5472-DF45-8972-B247B97C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42600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ED514-40DF-9849-B7E5-E05FCCB1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Zoekgebied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46577-524A-4E43-B9B8-F6EDF6B4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Zoekgebied aanwijzen = Initiatiefnemers op de stoep</a:t>
            </a:r>
          </a:p>
          <a:p>
            <a:r>
              <a:rPr lang="nl-NL" dirty="0"/>
              <a:t>Regels zijn buiten werking</a:t>
            </a:r>
          </a:p>
          <a:p>
            <a:r>
              <a:rPr lang="nl-NL" dirty="0"/>
              <a:t>Lokale regels houdbaar?</a:t>
            </a:r>
          </a:p>
          <a:p>
            <a:r>
              <a:rPr lang="nl-NL" dirty="0"/>
              <a:t>Geen veiligheidsregels bekend</a:t>
            </a:r>
          </a:p>
          <a:p>
            <a:r>
              <a:rPr lang="nl-NL" dirty="0"/>
              <a:t>Overige eisen ook niet bekend</a:t>
            </a:r>
          </a:p>
          <a:p>
            <a:r>
              <a:rPr lang="nl-NL" dirty="0"/>
              <a:t>IWT van 250 meter op 300– 400 meter van een woning?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1F4A1E-014A-C142-8C95-606C7239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353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61445-9F59-CA44-BAD7-0FD59200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Tegenwind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99894-8A92-664E-A1A7-C877328D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Deskundigen collectief</a:t>
            </a:r>
          </a:p>
          <a:p>
            <a:r>
              <a:rPr lang="nl-NL" dirty="0"/>
              <a:t>Voor een realistische en gezonde energie transitie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560798-56B7-374B-ADA9-E2D68D12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24287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07EBF-AFA2-7140-B705-79B871B1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IWT’s  Zorgvuldig mee om gaan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BAADA-6B96-6D40-BCF3-6EE9BB99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Veel meer invloed dan alleen maar:</a:t>
            </a:r>
          </a:p>
          <a:p>
            <a:r>
              <a:rPr lang="nl-NL" dirty="0"/>
              <a:t>Geluid = Lawaai</a:t>
            </a:r>
          </a:p>
          <a:p>
            <a:r>
              <a:rPr lang="nl-NL" dirty="0"/>
              <a:t>Slagschaduw en licht schittering</a:t>
            </a:r>
          </a:p>
          <a:p>
            <a:r>
              <a:rPr lang="nl-NL" dirty="0"/>
              <a:t>Gezondheid = % ernstig gehinderden?</a:t>
            </a:r>
          </a:p>
          <a:p>
            <a:r>
              <a:rPr lang="nl-NL" dirty="0"/>
              <a:t>Obstakel verlichting</a:t>
            </a:r>
          </a:p>
          <a:p>
            <a:r>
              <a:rPr lang="nl-NL" dirty="0"/>
              <a:t>Externe veiligheid: losvliegende onderdelen en ijs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B8BE65-2B49-4A48-B1B3-50CACD6C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9943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C7F6F-E10B-F94C-BE7D-7316D2D0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Lawaai en 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50E65D-052C-1041-AA29-60047373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Lden = Jaargemiddelde van etmaal gemiddelde Day – Evening – Night</a:t>
            </a:r>
          </a:p>
          <a:p>
            <a:r>
              <a:rPr lang="nl-NL" dirty="0"/>
              <a:t>Als enigste EU land alleen in NL in gebruik</a:t>
            </a:r>
          </a:p>
          <a:p>
            <a:r>
              <a:rPr lang="nl-NL" dirty="0"/>
              <a:t>Slechtste regels van de EU</a:t>
            </a:r>
          </a:p>
          <a:p>
            <a:r>
              <a:rPr lang="nl-NL" dirty="0"/>
              <a:t>Dag niet volop draaien = volgende dag meer draaien</a:t>
            </a:r>
          </a:p>
          <a:p>
            <a:r>
              <a:rPr lang="nl-NL" dirty="0"/>
              <a:t>”Stillere” IWT’s = meer draaien</a:t>
            </a:r>
          </a:p>
          <a:p>
            <a:r>
              <a:rPr lang="nl-NL" dirty="0"/>
              <a:t>Jaargemiddelde middelt alle pieken weg</a:t>
            </a:r>
          </a:p>
          <a:p>
            <a:r>
              <a:rPr lang="nl-NL" dirty="0"/>
              <a:t>Slaap wordt verstoord door de pieken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5A8180-972A-7243-8050-71C2B11D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4045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B0F6F-4264-FF45-84C9-34556393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6FBAC3-A7EE-144C-A86E-BC56FAFB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B8F365C-0655-494B-880F-11F0D9FE9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81AE2A-8C64-8748-BE31-A02A205939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160638"/>
            <a:ext cx="8241956" cy="58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8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3A34F-D6FE-7245-9F8A-82C87488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VROM inspectie 2009: 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2BD15-B4C9-594A-A41A-D25402A3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te meten</a:t>
            </a:r>
          </a:p>
          <a:p>
            <a:r>
              <a:rPr lang="nl-NL" dirty="0"/>
              <a:t>Niet de handhaven</a:t>
            </a:r>
          </a:p>
          <a:p>
            <a:r>
              <a:rPr lang="nl-NL" dirty="0"/>
              <a:t>Geeft omwonenden geen bescherming</a:t>
            </a:r>
          </a:p>
          <a:p>
            <a:r>
              <a:rPr lang="nl-NL" dirty="0"/>
              <a:t>In 2022 nogmaals door ILT bevestigd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1CB053-5729-4346-BA47-F89FCDC3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2027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E8231-385B-314D-AEEC-1039EDF6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Lawaai dB(A)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67E8E2-FDD0-FD49-8CA0-D36840D1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Gebaseerd en gefilterd op menselijk gehoor</a:t>
            </a:r>
          </a:p>
          <a:p>
            <a:r>
              <a:rPr lang="nl-NL" dirty="0"/>
              <a:t>Nadruk op hoorbaar lawaai</a:t>
            </a:r>
          </a:p>
          <a:p>
            <a:r>
              <a:rPr lang="nl-NL" dirty="0"/>
              <a:t>Filtert 50 % van de totale lawaai energie weg</a:t>
            </a:r>
          </a:p>
          <a:p>
            <a:r>
              <a:rPr lang="nl-NL" dirty="0"/>
              <a:t>Grotere IWT = stiller?</a:t>
            </a:r>
          </a:p>
          <a:p>
            <a:r>
              <a:rPr lang="nl-NL" dirty="0"/>
              <a:t>Dus het grootste deel van IS infrasone en LF laagfrequente deel</a:t>
            </a:r>
          </a:p>
          <a:p>
            <a:r>
              <a:rPr lang="nl-NL" dirty="0"/>
              <a:t>NASA 1980: dB(A) is niet geschikt om hinder en overlast te meten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DDB0D7-1EC0-9C44-B32F-9DB31B67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4534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D97A-7FD3-484D-8600-519007BF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dB(A)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D60AB4-60BA-6144-BD2B-27D0A339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D5F7D8-4D43-7C45-A4F6-47F9B050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792C64-650B-A145-B3E5-E50DC56CB0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6" y="1270000"/>
            <a:ext cx="8867363" cy="4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1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2D83C-1637-8C4C-93ED-3EB03411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Hoorbaar lawaai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7056E-AE8F-E94E-B08A-76943CD27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Tonaal</a:t>
            </a:r>
          </a:p>
          <a:p>
            <a:r>
              <a:rPr lang="nl-NL" dirty="0"/>
              <a:t>Amplitude modulatie</a:t>
            </a:r>
          </a:p>
          <a:p>
            <a:r>
              <a:rPr lang="nl-NL" dirty="0"/>
              <a:t>Grillige signatuur</a:t>
            </a:r>
          </a:p>
          <a:p>
            <a:r>
              <a:rPr lang="nl-NL" dirty="0"/>
              <a:t>Kan niet vergeleken worden met verkeerslawaai</a:t>
            </a:r>
          </a:p>
          <a:p>
            <a:r>
              <a:rPr lang="nl-NL" dirty="0"/>
              <a:t>Hoger luchtlagen meer wind</a:t>
            </a:r>
          </a:p>
          <a:p>
            <a:r>
              <a:rPr lang="nl-NL" dirty="0"/>
              <a:t>Industrie lawaai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492294-85C0-6F42-B9C8-53831A42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1712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301C2-6FC6-E548-A573-8E00AD8E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hoorbaar lawaai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A6302D-B1E0-B448-8E7F-2E02DC772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0 - 20 Hz Infrasoon</a:t>
            </a:r>
          </a:p>
          <a:p>
            <a:r>
              <a:rPr lang="nl-NL" dirty="0"/>
              <a:t>20 – 160 Hz Laagfrequent</a:t>
            </a:r>
          </a:p>
          <a:p>
            <a:r>
              <a:rPr lang="nl-NL" dirty="0"/>
              <a:t>Enorme reikwijdte door hele lange golflengte</a:t>
            </a:r>
          </a:p>
          <a:p>
            <a:r>
              <a:rPr lang="nl-NL" dirty="0"/>
              <a:t>XXL IWT’s produceren veel IS en LF lawaai</a:t>
            </a:r>
          </a:p>
          <a:p>
            <a:r>
              <a:rPr lang="nl-NL" dirty="0"/>
              <a:t>10 – 30% omwonenden wordt ziek</a:t>
            </a:r>
          </a:p>
          <a:p>
            <a:r>
              <a:rPr lang="nl-NL" dirty="0"/>
              <a:t>NL: veel problemen bij XXL IWT’s te dicht bij woningen</a:t>
            </a:r>
          </a:p>
          <a:p>
            <a:r>
              <a:rPr lang="nl-NL" dirty="0"/>
              <a:t>Niet tegen te isoleren</a:t>
            </a:r>
          </a:p>
          <a:p>
            <a:r>
              <a:rPr lang="nl-NL" dirty="0"/>
              <a:t>Mens en dier nemen dit wel waar</a:t>
            </a:r>
          </a:p>
          <a:p>
            <a:r>
              <a:rPr lang="nl-NL" dirty="0"/>
              <a:t>Autonome reacties</a:t>
            </a:r>
          </a:p>
          <a:p>
            <a:r>
              <a:rPr lang="nl-NL" dirty="0"/>
              <a:t>Binnenshuis nog erger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B11744-F77B-1141-912F-ED82C831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4255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8B134-1790-8646-B61F-86CD6F05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lawaai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30B4C9-A38C-F041-846D-ABAFD5A6E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8FC5E6-0391-7E4E-AFC7-24087B4C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BABB04-905B-AC41-83F8-685D2962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0" y="1269999"/>
            <a:ext cx="8727731" cy="55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36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BFBE2-D224-4B49-BB4E-26A92B16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helpt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36D0A-1D46-3B43-98CF-3D3455E9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Voldoende afstand: minimaal 10x tiphoogte</a:t>
            </a:r>
          </a:p>
          <a:p>
            <a:r>
              <a:rPr lang="nl-NL" dirty="0"/>
              <a:t>Voorlopige niet plaatsen</a:t>
            </a:r>
          </a:p>
          <a:p>
            <a:r>
              <a:rPr lang="nl-NL" dirty="0"/>
              <a:t>Veldonderzoek afwachten, op alle relevante aspecten</a:t>
            </a:r>
          </a:p>
          <a:p>
            <a:r>
              <a:rPr lang="nl-NL" dirty="0"/>
              <a:t>Voldoen de nieuwe regels ook echt: validatie 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2A80A7-FC5E-784E-BB9F-BBFB4707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27508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79AB5-CBC0-644F-96E0-382B9764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Tegenwind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96BFDA-CD47-BB40-8478-351C4848E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ing. Wilco Alteveer</a:t>
            </a:r>
          </a:p>
          <a:p>
            <a:pPr lvl="1"/>
            <a:r>
              <a:rPr lang="nl-NL" dirty="0"/>
              <a:t>Senior QHSE manager: Kwaliteitsborging, Arbo veiligheid en welzijn op het werk en milieu management voor grote technische bedrijven</a:t>
            </a:r>
          </a:p>
          <a:p>
            <a:pPr lvl="1"/>
            <a:r>
              <a:rPr lang="nl-NL" dirty="0"/>
              <a:t>Deskundige RvA ISO/IEC 17025 geaccrediteerde metingen en testen</a:t>
            </a:r>
          </a:p>
          <a:p>
            <a:pPr lvl="1"/>
            <a:r>
              <a:rPr lang="nl-NL" dirty="0"/>
              <a:t>Accreditatie en certificatie deskundige</a:t>
            </a:r>
          </a:p>
          <a:p>
            <a:pPr lvl="1"/>
            <a:r>
              <a:rPr lang="nl-NL" dirty="0"/>
              <a:t>Ervaring met grootschalige energie opwekking, petrochemie en industrie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Mede auteur van:</a:t>
            </a:r>
          </a:p>
          <a:p>
            <a:pPr lvl="1"/>
            <a:r>
              <a:rPr lang="nl-NL" dirty="0"/>
              <a:t>Voorkom het Windturbine syndroom</a:t>
            </a:r>
          </a:p>
          <a:p>
            <a:pPr lvl="1"/>
            <a:r>
              <a:rPr lang="nl-NL" dirty="0"/>
              <a:t>NTvG: Geluid van Industriële windturbines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CEF659-47A2-A147-9D9E-5DE13346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24726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92798-488B-BE4F-966F-65276E38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IWT’s in lokale situatie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034408-1AD0-CF43-8256-7C5ACA3F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oude normen in lokaal jasje</a:t>
            </a:r>
          </a:p>
          <a:p>
            <a:r>
              <a:rPr lang="nl-NL" dirty="0"/>
              <a:t>Daarvoor is sinds 2011 geen onderbouwing</a:t>
            </a:r>
          </a:p>
          <a:p>
            <a:r>
              <a:rPr lang="nl-NL" dirty="0"/>
              <a:t>Krakkemikkig onderzoek van 2008</a:t>
            </a:r>
          </a:p>
          <a:p>
            <a:r>
              <a:rPr lang="nl-NL" dirty="0"/>
              <a:t>Beschermen omwonenden niet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AF85DF-812B-3F4B-8F54-C11E92C2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7860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4E1E9-939F-4B49-9EB5-2AE51497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en Verkeerslawaai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EF34F7-B035-6845-AFA7-9BADA8EC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2B2534-23D7-F642-AF8B-A44A8C65E8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5" y="1270000"/>
            <a:ext cx="7181205" cy="4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6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7A76C-5F7C-BE4A-8333-FA30D748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verdient eraan?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4A9206-D9DB-E343-B6BF-CFE20DA7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Grote investeerder</a:t>
            </a:r>
          </a:p>
          <a:p>
            <a:r>
              <a:rPr lang="nl-NL" dirty="0"/>
              <a:t>Burger corporatie</a:t>
            </a:r>
          </a:p>
          <a:p>
            <a:r>
              <a:rPr lang="nl-NL" dirty="0"/>
              <a:t>Lokale burger corporatie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24CDEF-2762-F94E-860A-83C365E2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6764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D9132-E898-D542-867A-5590327D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gedupeerden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A5EC9-0E51-9642-A65D-7ABC707C2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Hoekse waard: het Spui</a:t>
            </a:r>
          </a:p>
          <a:p>
            <a:r>
              <a:rPr lang="nl-NL" dirty="0"/>
              <a:t>Goeree Overflakkee</a:t>
            </a:r>
          </a:p>
          <a:p>
            <a:r>
              <a:rPr lang="nl-NL" dirty="0"/>
              <a:t>Meeden</a:t>
            </a:r>
          </a:p>
          <a:p>
            <a:r>
              <a:rPr lang="nl-NL" dirty="0"/>
              <a:t>Drentse monden</a:t>
            </a:r>
          </a:p>
          <a:p>
            <a:r>
              <a:rPr lang="nl-NL" dirty="0"/>
              <a:t>Nog meer locaties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Nederweert: Ospeldijk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1CA0F5-D792-144C-BABF-97C04031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0939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B56FE-32E1-5840-B591-A064991E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IWT’s Ospeldijk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1F9D49C-CFEF-464A-A62F-8531A907B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33" y="1234605"/>
            <a:ext cx="9284245" cy="4807421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076D0F-A102-BC4A-A7E7-221B0625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3974544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65BE4-FEF0-3D4A-B312-8180E9F1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IWT’s van Zuidenwind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AACA9CC-2997-4B49-9A36-84D5A647F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1620079"/>
            <a:ext cx="9932709" cy="4373962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FBD333-AA9F-F248-832A-A2DB4C3B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Tegenwind Nederland / ing. Wilco Alteveer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8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62783-1FC0-E541-A776-F258313D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23355-E950-1C4D-B7D1-0F7508B4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Mag nu niet ;-)</a:t>
            </a:r>
          </a:p>
          <a:p>
            <a:r>
              <a:rPr lang="nl-NL" dirty="0"/>
              <a:t>Straks wel in de kleinere zalen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42BC64-4233-4545-96AE-054DE48F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6421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0D211-AAAF-4F44-A226-9EC1D4C5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Tegenwind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84E56-E3ED-6B42-9149-DC681D3E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drs. Klaas Bron</a:t>
            </a:r>
          </a:p>
          <a:p>
            <a:pPr lvl="1"/>
            <a:r>
              <a:rPr lang="nl-NL" dirty="0"/>
              <a:t>Wiskundige, statisticus en methoden deskundige</a:t>
            </a:r>
          </a:p>
          <a:p>
            <a:pPr lvl="1"/>
            <a:r>
              <a:rPr lang="nl-NL" dirty="0"/>
              <a:t>Rekenmodellen en statistische verwerking</a:t>
            </a:r>
          </a:p>
          <a:p>
            <a:pPr lvl="1"/>
            <a:r>
              <a:rPr lang="nl-NL" dirty="0"/>
              <a:t>Nuchtere rekenaar</a:t>
            </a:r>
          </a:p>
          <a:p>
            <a:pPr lvl="1"/>
            <a:r>
              <a:rPr lang="nl-NL" dirty="0"/>
              <a:t>Veel ervaring met RvS beroepsprocedures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D1C141-1633-E14E-B53D-A72F0FE1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39291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78A56-8FD8-784F-8402-F1AE692C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Tegenwind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7D849C-127E-4244-B2D6-D86B80D6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Nationale regels voor industriële wind turbines</a:t>
            </a:r>
          </a:p>
          <a:p>
            <a:r>
              <a:rPr lang="nl-NL" dirty="0"/>
              <a:t>Nationale NRD plan MER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33C4E8-E026-F64D-ACD8-BDED5549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22997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1B9AA-A40C-C54E-A656-D9E9331A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Minnen en plussen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57FD4E-019C-5742-9352-E75CA0C1F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+</a:t>
            </a:r>
          </a:p>
          <a:p>
            <a:r>
              <a:rPr lang="nl-NL" dirty="0"/>
              <a:t>!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B8504B-F1E8-2C44-856B-C0A75285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Tegenwind Nederland / ing. Wilco Alteveer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7525563-23AE-BC46-B332-2F3563CBAAFC}"/>
              </a:ext>
            </a:extLst>
          </p:cNvPr>
          <p:cNvSpPr txBox="1"/>
          <p:nvPr/>
        </p:nvSpPr>
        <p:spPr>
          <a:xfrm>
            <a:off x="1421027" y="2372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2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732F7-CC6D-A341-97CB-623E9E1B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Zonnepanelen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E02A3-6948-904B-AD54-44001659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7589"/>
            <a:ext cx="8596668" cy="432377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- Energie rendement van 10%</a:t>
            </a:r>
          </a:p>
          <a:p>
            <a:r>
              <a:rPr lang="nl-NL" dirty="0"/>
              <a:t>- Hoogwaardige steenkool + speciaal kwartszand + veel energie</a:t>
            </a:r>
          </a:p>
          <a:p>
            <a:r>
              <a:rPr lang="nl-NL" dirty="0"/>
              <a:t>- Niet recyclebaar</a:t>
            </a:r>
          </a:p>
          <a:p>
            <a:r>
              <a:rPr lang="nl-NL" dirty="0"/>
              <a:t>- Hoog materiaal gebruik per kWh</a:t>
            </a:r>
          </a:p>
          <a:p>
            <a:r>
              <a:rPr lang="nl-NL" dirty="0"/>
              <a:t>- Groot ruimte gebruik per kWh</a:t>
            </a:r>
          </a:p>
          <a:p>
            <a:r>
              <a:rPr lang="nl-NL" dirty="0"/>
              <a:t>- Lokale opwarming</a:t>
            </a:r>
          </a:p>
          <a:p>
            <a:r>
              <a:rPr lang="nl-NL" dirty="0"/>
              <a:t>- Alleen rendabel zolang de subsidie loopt</a:t>
            </a:r>
          </a:p>
          <a:p>
            <a:r>
              <a:rPr lang="nl-NL" dirty="0"/>
              <a:t>- Winst is voor de investeerder uit de SDE subsidie</a:t>
            </a:r>
          </a:p>
          <a:p>
            <a:r>
              <a:rPr lang="nl-NL" dirty="0"/>
              <a:t>- Landbouwgrond na subsidieperiode nog jaren onbruikbaar</a:t>
            </a:r>
          </a:p>
          <a:p>
            <a:r>
              <a:rPr lang="nl-NL" dirty="0"/>
              <a:t>- Calamiteiten grijpen diep in op de omgeving</a:t>
            </a:r>
          </a:p>
          <a:p>
            <a:r>
              <a:rPr lang="nl-NL" dirty="0"/>
              <a:t>+ Kunnen ook op daken</a:t>
            </a:r>
          </a:p>
          <a:p>
            <a:r>
              <a:rPr lang="nl-NL" dirty="0"/>
              <a:t>+ Gezondheidseffecten relatief klein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EA8003-C618-FC4D-9FB9-E6BF166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38811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58673-24B6-BE43-9B2C-E17FF2CA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IWT Industriële Wind Turbine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9A971-7DCD-6C4B-836C-64CAD999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3957"/>
            <a:ext cx="8596668" cy="46574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XXL 200 - 250 meter tiphoogte</a:t>
            </a:r>
          </a:p>
          <a:p>
            <a:r>
              <a:rPr lang="nl-NL" dirty="0"/>
              <a:t>- Energie rendement van 20%</a:t>
            </a:r>
          </a:p>
          <a:p>
            <a:r>
              <a:rPr lang="nl-NL" dirty="0"/>
              <a:t>- Belangrijke grote delen niet recyclebaar</a:t>
            </a:r>
          </a:p>
          <a:p>
            <a:r>
              <a:rPr lang="nl-NL" dirty="0"/>
              <a:t>- Alleen rendabel zolang de subsidie loopt</a:t>
            </a:r>
          </a:p>
          <a:p>
            <a:r>
              <a:rPr lang="nl-NL" dirty="0"/>
              <a:t>- Winst is voor de investeerder uit de SDE subsidie</a:t>
            </a:r>
          </a:p>
          <a:p>
            <a:r>
              <a:rPr lang="nl-NL" dirty="0"/>
              <a:t>- Hoog materiaal gebruik per kWh</a:t>
            </a:r>
          </a:p>
          <a:p>
            <a:r>
              <a:rPr lang="nl-NL" dirty="0"/>
              <a:t>- Veel ruimte nodig per kWh</a:t>
            </a:r>
          </a:p>
          <a:p>
            <a:r>
              <a:rPr lang="nl-NL" dirty="0"/>
              <a:t>- Calamiteiten grijpen diep in op de omgeving</a:t>
            </a:r>
          </a:p>
          <a:p>
            <a:r>
              <a:rPr lang="nl-NL" dirty="0"/>
              <a:t>- Halen de energie uit de wind weg</a:t>
            </a:r>
          </a:p>
          <a:p>
            <a:r>
              <a:rPr lang="nl-NL" dirty="0"/>
              <a:t>- Grote invloed op gezondheid</a:t>
            </a:r>
          </a:p>
          <a:p>
            <a:r>
              <a:rPr lang="nl-NL" dirty="0"/>
              <a:t>- Grote invloed op leefomgeving en milieu</a:t>
            </a:r>
          </a:p>
          <a:p>
            <a:r>
              <a:rPr lang="nl-NL" dirty="0"/>
              <a:t>+ 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25B491-3819-D645-86F2-ACCD5184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2681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8B276-5D16-EF4C-B3AC-3408C41C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6098"/>
            <a:ext cx="8596668" cy="1320800"/>
          </a:xfrm>
        </p:spPr>
        <p:txBody>
          <a:bodyPr/>
          <a:lstStyle/>
          <a:p>
            <a:r>
              <a:rPr lang="nl-NL" dirty="0"/>
              <a:t>Zonnepanelen en IWT’s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4617D4-A7E3-2A4A-8B08-FFB1905A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Nog meer minnen?</a:t>
            </a:r>
          </a:p>
          <a:p>
            <a:r>
              <a:rPr lang="nl-NL" dirty="0"/>
              <a:t>- Als het bij ons flink waait dan waait het ook flink bij de buurlanden</a:t>
            </a:r>
          </a:p>
          <a:p>
            <a:r>
              <a:rPr lang="nl-NL" dirty="0"/>
              <a:t>- Te weinig wind</a:t>
            </a:r>
          </a:p>
          <a:p>
            <a:r>
              <a:rPr lang="nl-NL" dirty="0"/>
              <a:t>- Er is geen opslag voor overtollige elektriciteit</a:t>
            </a:r>
          </a:p>
          <a:p>
            <a:r>
              <a:rPr lang="nl-NL" dirty="0"/>
              <a:t>- Conventionele centrales moeten dan afschalen en zijn minder rendabel</a:t>
            </a:r>
          </a:p>
          <a:p>
            <a:r>
              <a:rPr lang="nl-NL" dirty="0"/>
              <a:t>- Wind en zonne energie kunnen niet zonder conventionele centrales</a:t>
            </a:r>
          </a:p>
          <a:p>
            <a:r>
              <a:rPr lang="nl-NL" dirty="0"/>
              <a:t>- Netwerk wordt er instabiel van</a:t>
            </a:r>
          </a:p>
          <a:p>
            <a:r>
              <a:rPr lang="nl-NL" dirty="0"/>
              <a:t>- Netwerk en opwekking worden er veel duurder door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E1A0B9-F199-914A-A4FB-8A30D0D2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Tegenwind Nederland / ing. Wilco Alteveer</a:t>
            </a:r>
          </a:p>
        </p:txBody>
      </p:sp>
    </p:spTree>
    <p:extLst>
      <p:ext uri="{BB962C8B-B14F-4D97-AF65-F5344CB8AC3E}">
        <p14:creationId xmlns:p14="http://schemas.microsoft.com/office/powerpoint/2010/main" val="17735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{80D54DAC-4781-FD4F-A047-B44F78E6C0F7}tf10001060</Template>
  <TotalTime>337</TotalTime>
  <Words>1281</Words>
  <Application>Microsoft Office PowerPoint</Application>
  <PresentationFormat>Breedbeeld</PresentationFormat>
  <Paragraphs>247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Calibri</vt:lpstr>
      <vt:lpstr>Trebuchet MS</vt:lpstr>
      <vt:lpstr>Wingdings 3</vt:lpstr>
      <vt:lpstr>Facet</vt:lpstr>
      <vt:lpstr>Tegenwind Nederland  Industriële Wind Turbines   Heeze Leende - Sterksel</vt:lpstr>
      <vt:lpstr>Tegenwind Nederland</vt:lpstr>
      <vt:lpstr>Tegenwind Nederland</vt:lpstr>
      <vt:lpstr>Tegenwind Nederland</vt:lpstr>
      <vt:lpstr>Tegenwind Nederland</vt:lpstr>
      <vt:lpstr>Minnen en plussen</vt:lpstr>
      <vt:lpstr>Zonnepanelen</vt:lpstr>
      <vt:lpstr>IWT Industriële Wind Turbine</vt:lpstr>
      <vt:lpstr>Zonnepanelen en IWT’s</vt:lpstr>
      <vt:lpstr>Energie voorziening Nu </vt:lpstr>
      <vt:lpstr>Energie voorziening Toekomst</vt:lpstr>
      <vt:lpstr>Definities</vt:lpstr>
      <vt:lpstr>IWT Industriële Wind Turbine</vt:lpstr>
      <vt:lpstr>XXL IWT</vt:lpstr>
      <vt:lpstr>IWT Regelgeving</vt:lpstr>
      <vt:lpstr>IWT Raad van State</vt:lpstr>
      <vt:lpstr>IWT RvS uitspraak</vt:lpstr>
      <vt:lpstr>Nationale NRD plan MER IWT’s</vt:lpstr>
      <vt:lpstr>IWT Zoekgebied</vt:lpstr>
      <vt:lpstr>IWT’s  Zorgvuldig mee om gaan</vt:lpstr>
      <vt:lpstr>IWT Lawaai en Lden</vt:lpstr>
      <vt:lpstr> </vt:lpstr>
      <vt:lpstr>VROM inspectie 2009: Lden</vt:lpstr>
      <vt:lpstr>Lawaai dB(A)</vt:lpstr>
      <vt:lpstr>dB(A)</vt:lpstr>
      <vt:lpstr>Hoorbaar lawaai</vt:lpstr>
      <vt:lpstr>Niet hoorbaar lawaai</vt:lpstr>
      <vt:lpstr>IWT lawaai</vt:lpstr>
      <vt:lpstr>Wat helpt</vt:lpstr>
      <vt:lpstr>IWT’s in lokale situatie</vt:lpstr>
      <vt:lpstr>IWT en Verkeerslawaai</vt:lpstr>
      <vt:lpstr>Wie verdient eraan?</vt:lpstr>
      <vt:lpstr>IWT gedupeerden</vt:lpstr>
      <vt:lpstr>IWT’s Ospeldijk</vt:lpstr>
      <vt:lpstr>5 IWT’s van Zuidenwind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Du Vinci</cp:lastModifiedBy>
  <cp:revision>28</cp:revision>
  <dcterms:created xsi:type="dcterms:W3CDTF">2023-04-22T14:01:17Z</dcterms:created>
  <dcterms:modified xsi:type="dcterms:W3CDTF">2023-05-06T08:44:41Z</dcterms:modified>
</cp:coreProperties>
</file>