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9" r:id="rId4"/>
    <p:sldId id="280" r:id="rId5"/>
    <p:sldId id="278" r:id="rId6"/>
    <p:sldId id="279" r:id="rId7"/>
    <p:sldId id="281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A26"/>
    <a:srgbClr val="014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2BB9C-3078-4820-8762-8B6B4EF3C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B225BC2-CC43-4A0E-B8B6-599818681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B537E5-460A-46FF-B548-480DC794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1160-66A7-449C-8C79-CFE527FBB8AD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CDB185-4D71-45F6-A561-3AF3C0563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9E088C-7B86-4A84-B57F-0AC7577D6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A166-AEDB-4E2C-B234-6CB4EA92B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50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5C8EC-41AA-4C56-8C4B-CE224EB8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DE8CDD3-40E6-47B8-8E69-B190E0254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94E240-730E-4F14-A2DE-35ED7009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1160-66A7-449C-8C79-CFE527FBB8AD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92CF09-2A0C-48D3-AA99-7A40968BA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156FEF-FEA0-447A-B3A1-44543C19B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A166-AEDB-4E2C-B234-6CB4EA92B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78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C0E67AA-61C1-4F25-927A-7F9F68932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6EAF426-012E-4CD2-9C7F-2C54E4E27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7FBDB3-2E9E-4E65-97AC-A2B9714F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1160-66A7-449C-8C79-CFE527FBB8AD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3DD9F2-A1B4-468B-A184-9ABAE959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0F6FD2-3EB9-4645-A75C-F52B1786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A166-AEDB-4E2C-B234-6CB4EA92B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21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F5B1E8-E4B8-4A02-A433-86D088D5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F2321F-5917-401F-B21F-2D9AD5261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FF4616-6676-454F-802B-64B0BB11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1160-66A7-449C-8C79-CFE527FBB8AD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F5ADF6-B228-43A3-90CC-00B87818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A6FCD7-92D4-4B67-9592-9470476BB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A166-AEDB-4E2C-B234-6CB4EA92B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552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12D8F-BFD4-4471-8044-630B4D5A4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C283FC-361B-40E1-B978-FF25BBB45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630810-ABD3-4AB5-AA3E-1567F4E6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1160-66A7-449C-8C79-CFE527FBB8AD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615472-59B6-4CC0-8F61-EDEAD432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19C372-5526-43FD-9C89-7058E64D3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A166-AEDB-4E2C-B234-6CB4EA92B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43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82EFCC-5612-4387-9ADF-5B1937125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1FEE9D-35C9-44D5-B12C-FB0A4B303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59AB11-7F38-4F49-BB86-778C56937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AF04A8-D1E3-4B77-80D7-05C6F65B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1160-66A7-449C-8C79-CFE527FBB8AD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F21665-49C0-41E6-A863-D1595F491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4CFFBCF-09BE-4A46-B724-8F86EB32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A166-AEDB-4E2C-B234-6CB4EA92B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957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385F2-26F9-404B-A45D-01365906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3B7DD7-5402-47E1-8941-7593392A1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87FBD38-5A80-4464-8421-04C7F9A16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92277ED-67C8-4A31-8423-662F9F871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0743686-3578-4405-8F9B-83A3726B9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E6049B9-412D-4E74-B2D0-F2BB843AB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1160-66A7-449C-8C79-CFE527FBB8AD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1D6C7B7-05FE-4D7D-B375-F4E742916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685C57B-64FE-42D8-AC16-56BA545D7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A166-AEDB-4E2C-B234-6CB4EA92B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69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580FC-BE04-4F72-97B8-8DC61A84E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9C3D881-7329-4A9F-B4CD-53CB904D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1160-66A7-449C-8C79-CFE527FBB8AD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1A205D6-5B44-4A61-B6E3-12FB7AA62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4C167FD-6C24-405B-BB7F-D5C7AFAC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A166-AEDB-4E2C-B234-6CB4EA92B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85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59E7CE5-F12B-49E3-BECE-9CBF7ABA6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1160-66A7-449C-8C79-CFE527FBB8AD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C1770B5-E3A1-4E7F-853F-7192057A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BF6BD97-9CA8-4DB7-9A8C-38D5DEF54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A166-AEDB-4E2C-B234-6CB4EA92B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71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F20EC9-AA41-4F72-8952-1181EA9B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D6FCE3-EA7F-46C7-B622-BAC977C32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131A02-8214-4B48-B652-584BAEEEE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491804-D38B-4525-BA75-0C756EB2F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1160-66A7-449C-8C79-CFE527FBB8AD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4A3EA0-2D5E-44D6-B337-AF5F8979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E8E200-540B-4840-B904-447DF8E4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A166-AEDB-4E2C-B234-6CB4EA92B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335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6C9B8-33C3-41AE-955D-026EAD563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FE47CB8-AEFF-4458-A8D2-0CE2FA797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11A728-1981-4D45-87D1-0F94A319B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B7D8F21-DEFA-4B68-BA85-9F69C54E0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1160-66A7-449C-8C79-CFE527FBB8AD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A6A8AC8-FD87-442B-BEAA-B099ED3F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D92A99-FB77-4777-8F7B-178DE244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A166-AEDB-4E2C-B234-6CB4EA92B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629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F467B8-052A-4E44-B506-EA9EC37AD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F9670E-B0D2-4C5A-9A5B-7DE952D28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050BB1-6176-4E1D-A8A8-8E4695A10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31160-66A7-449C-8C79-CFE527FBB8AD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CDCDA1-2C0A-49C4-BF14-50A40F4B8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BFC38B-CD07-4D5F-B339-EFB6C7679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EA166-AEDB-4E2C-B234-6CB4EA92B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58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ertEnergie - WeertEnergie">
            <a:extLst>
              <a:ext uri="{FF2B5EF4-FFF2-40B4-BE49-F238E27FC236}">
                <a16:creationId xmlns:a16="http://schemas.microsoft.com/office/drawing/2014/main" id="{ACF922EE-363B-3E03-5AF8-068406D53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E805A59-07D6-4A46-A3EF-88AE3B8A2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7" y="4534592"/>
            <a:ext cx="2537020" cy="2063239"/>
          </a:xfrm>
          <a:prstGeom prst="rect">
            <a:avLst/>
          </a:prstGeom>
        </p:spPr>
      </p:pic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D49D1F0A-7683-48D2-8782-F6E46D95CBDF}"/>
              </a:ext>
            </a:extLst>
          </p:cNvPr>
          <p:cNvSpPr/>
          <p:nvPr/>
        </p:nvSpPr>
        <p:spPr>
          <a:xfrm>
            <a:off x="-70919" y="1492410"/>
            <a:ext cx="5340485" cy="2379793"/>
          </a:xfrm>
          <a:prstGeom prst="roundRect">
            <a:avLst>
              <a:gd name="adj" fmla="val 6212"/>
            </a:avLst>
          </a:prstGeom>
          <a:solidFill>
            <a:srgbClr val="0145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41CF7DA-797C-4F68-9210-D45F534BE915}"/>
              </a:ext>
            </a:extLst>
          </p:cNvPr>
          <p:cNvSpPr txBox="1"/>
          <p:nvPr/>
        </p:nvSpPr>
        <p:spPr>
          <a:xfrm>
            <a:off x="177282" y="1724080"/>
            <a:ext cx="50922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Opwek duurzame energie Sterksel </a:t>
            </a:r>
            <a:r>
              <a:rPr lang="nl-NL" sz="5400" dirty="0">
                <a:solidFill>
                  <a:schemeClr val="bg1"/>
                </a:solidFill>
              </a:rPr>
              <a:t>??</a:t>
            </a:r>
          </a:p>
          <a:p>
            <a:endParaRPr lang="nl-NL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nl-NL" i="1" dirty="0">
                <a:solidFill>
                  <a:schemeClr val="bg1"/>
                </a:solidFill>
                <a:latin typeface="Century Gothic" panose="020B0502020202020204" pitchFamily="34" charset="0"/>
              </a:rPr>
              <a:t>25-04-2023</a:t>
            </a:r>
          </a:p>
        </p:txBody>
      </p:sp>
    </p:spTree>
    <p:extLst>
      <p:ext uri="{BB962C8B-B14F-4D97-AF65-F5344CB8AC3E}">
        <p14:creationId xmlns:p14="http://schemas.microsoft.com/office/powerpoint/2010/main" val="596046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E805A59-07D6-4A46-A3EF-88AE3B8A2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3" y="260718"/>
            <a:ext cx="1647067" cy="1339482"/>
          </a:xfrm>
          <a:prstGeom prst="rect">
            <a:avLst/>
          </a:prstGeom>
        </p:spPr>
      </p:pic>
      <p:pic>
        <p:nvPicPr>
          <p:cNvPr id="9" name="Afbeelding 8" descr="Afbeelding met tekst, scherm, apparaat, afbeelding&#10;&#10;Automatisch gegenereerde beschrijving">
            <a:extLst>
              <a:ext uri="{FF2B5EF4-FFF2-40B4-BE49-F238E27FC236}">
                <a16:creationId xmlns:a16="http://schemas.microsoft.com/office/drawing/2014/main" id="{E67E14F1-E328-42CA-BEAC-9C9E416B1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277" y="3509963"/>
            <a:ext cx="532274" cy="314642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69E4BD4-4461-48EE-B405-41A2741CD484}"/>
              </a:ext>
            </a:extLst>
          </p:cNvPr>
          <p:cNvSpPr txBox="1"/>
          <p:nvPr/>
        </p:nvSpPr>
        <p:spPr>
          <a:xfrm>
            <a:off x="2358970" y="1313496"/>
            <a:ext cx="8683498" cy="3878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3200" dirty="0">
                <a:solidFill>
                  <a:srgbClr val="004587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Opwek duurzame energie</a:t>
            </a:r>
          </a:p>
          <a:p>
            <a:pPr>
              <a:lnSpc>
                <a:spcPct val="107000"/>
              </a:lnSpc>
            </a:pPr>
            <a:endParaRPr lang="nl-NL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nl-NL" sz="2400" dirty="0"/>
              <a:t>Zonne-energie</a:t>
            </a:r>
          </a:p>
          <a:p>
            <a:pPr marL="800100" lvl="1" indent="-342900">
              <a:buFontTx/>
              <a:buChar char="-"/>
            </a:pPr>
            <a:r>
              <a:rPr lang="nl-NL" sz="2400" b="0" i="0" dirty="0">
                <a:solidFill>
                  <a:srgbClr val="666666"/>
                </a:solidFill>
                <a:effectLst/>
              </a:rPr>
              <a:t>Z</a:t>
            </a:r>
            <a:r>
              <a:rPr lang="nl-NL" sz="2400" dirty="0">
                <a:solidFill>
                  <a:srgbClr val="666666"/>
                </a:solidFill>
              </a:rPr>
              <a:t>on op dak</a:t>
            </a:r>
          </a:p>
          <a:p>
            <a:pPr marL="800100" lvl="1" indent="-342900">
              <a:buFontTx/>
              <a:buChar char="-"/>
            </a:pPr>
            <a:r>
              <a:rPr lang="nl-NL" sz="2400" b="0" i="0" dirty="0">
                <a:solidFill>
                  <a:srgbClr val="666666"/>
                </a:solidFill>
                <a:effectLst/>
              </a:rPr>
              <a:t>Zon op land</a:t>
            </a:r>
          </a:p>
          <a:p>
            <a:pPr marL="800100" lvl="1" indent="-342900">
              <a:buFontTx/>
              <a:buChar char="-"/>
            </a:pPr>
            <a:r>
              <a:rPr lang="nl-NL" sz="2400" dirty="0">
                <a:solidFill>
                  <a:srgbClr val="666666"/>
                </a:solidFill>
              </a:rPr>
              <a:t>Zon op water</a:t>
            </a:r>
          </a:p>
          <a:p>
            <a:pPr marL="800100" lvl="1" indent="-342900">
              <a:buFontTx/>
              <a:buChar char="-"/>
            </a:pPr>
            <a:r>
              <a:rPr lang="nl-NL" sz="2400" dirty="0">
                <a:solidFill>
                  <a:srgbClr val="666666"/>
                </a:solidFill>
              </a:rPr>
              <a:t>Zon op parkeerterreinen</a:t>
            </a:r>
          </a:p>
          <a:p>
            <a:pPr marL="800100" lvl="1" indent="-342900">
              <a:buFontTx/>
              <a:buChar char="-"/>
            </a:pPr>
            <a:endParaRPr lang="nl-NL" sz="2400" b="0" i="0" dirty="0">
              <a:solidFill>
                <a:srgbClr val="666666"/>
              </a:solidFill>
              <a:effectLst/>
            </a:endParaRPr>
          </a:p>
          <a:p>
            <a:pPr marL="342900" indent="-342900">
              <a:buFontTx/>
              <a:buChar char="-"/>
            </a:pPr>
            <a:r>
              <a:rPr lang="nl-NL" sz="2400" dirty="0"/>
              <a:t>Windenergie</a:t>
            </a:r>
            <a:endParaRPr lang="nl-NL" sz="2400" b="0" i="0" dirty="0">
              <a:effectLst/>
            </a:endParaRPr>
          </a:p>
          <a:p>
            <a:pPr>
              <a:lnSpc>
                <a:spcPct val="107000"/>
              </a:lnSpc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oermond.NieuwsTV Eerste project Roerom-Energie gestart">
            <a:extLst>
              <a:ext uri="{FF2B5EF4-FFF2-40B4-BE49-F238E27FC236}">
                <a16:creationId xmlns:a16="http://schemas.microsoft.com/office/drawing/2014/main" id="{0D373D40-5128-0587-D5B7-DAD3614AE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217" y="307421"/>
            <a:ext cx="37338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onnecarports voor jouw bedrijf | E-Ports">
            <a:extLst>
              <a:ext uri="{FF2B5EF4-FFF2-40B4-BE49-F238E27FC236}">
                <a16:creationId xmlns:a16="http://schemas.microsoft.com/office/drawing/2014/main" id="{38ABCC30-97E1-BD26-FF69-58C59B169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28" y="3960175"/>
            <a:ext cx="3461577" cy="180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indpark Weert wekt duurzame energie op">
            <a:extLst>
              <a:ext uri="{FF2B5EF4-FFF2-40B4-BE49-F238E27FC236}">
                <a16:creationId xmlns:a16="http://schemas.microsoft.com/office/drawing/2014/main" id="{A07EDC62-2E68-CFFA-D348-C91C5E344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14" y="2062634"/>
            <a:ext cx="3229295" cy="24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eluidswal langs A2 bij Leende wordt zonnewand voor 230 huishoudens |  Cranendonck, Heeze-Leende | ed.nl">
            <a:extLst>
              <a:ext uri="{FF2B5EF4-FFF2-40B4-BE49-F238E27FC236}">
                <a16:creationId xmlns:a16="http://schemas.microsoft.com/office/drawing/2014/main" id="{CA3C4565-6598-D6BC-A571-9E195B976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40" y="5005541"/>
            <a:ext cx="3528493" cy="185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WeertEnergie - WeertEnergie">
            <a:extLst>
              <a:ext uri="{FF2B5EF4-FFF2-40B4-BE49-F238E27FC236}">
                <a16:creationId xmlns:a16="http://schemas.microsoft.com/office/drawing/2014/main" id="{63844483-895C-4C3C-0A9D-98D8AC926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26" y="4768941"/>
            <a:ext cx="3406315" cy="191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56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E805A59-07D6-4A46-A3EF-88AE3B8A2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3" y="260718"/>
            <a:ext cx="1647067" cy="1339482"/>
          </a:xfrm>
          <a:prstGeom prst="rect">
            <a:avLst/>
          </a:prstGeom>
        </p:spPr>
      </p:pic>
      <p:pic>
        <p:nvPicPr>
          <p:cNvPr id="9" name="Afbeelding 8" descr="Afbeelding met tekst, scherm, apparaat, afbeelding&#10;&#10;Automatisch gegenereerde beschrijving">
            <a:extLst>
              <a:ext uri="{FF2B5EF4-FFF2-40B4-BE49-F238E27FC236}">
                <a16:creationId xmlns:a16="http://schemas.microsoft.com/office/drawing/2014/main" id="{E67E14F1-E328-42CA-BEAC-9C9E416B1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277" y="3509963"/>
            <a:ext cx="532274" cy="314642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BC8E842-38B0-DD1B-972D-83481BC9F1FD}"/>
              </a:ext>
            </a:extLst>
          </p:cNvPr>
          <p:cNvSpPr txBox="1"/>
          <p:nvPr/>
        </p:nvSpPr>
        <p:spPr>
          <a:xfrm>
            <a:off x="2445370" y="492278"/>
            <a:ext cx="8683498" cy="484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3200" dirty="0">
                <a:solidFill>
                  <a:srgbClr val="00458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Ontwikkelen: een stappenplan</a:t>
            </a:r>
            <a:endParaRPr lang="nl-NL" sz="3200" dirty="0">
              <a:solidFill>
                <a:srgbClr val="00458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</a:pPr>
            <a:endParaRPr lang="nl-NL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Locatie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Haalbaarheidsanalyse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Dialoog lokale omgeving (draagvlak!)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Omgevingsvergunning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Netaansluiting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SDE++ of SCE subsidie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Bouwvoorbereiding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Bouw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Testen, inspectie en oplevering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Exploitatie, beheer en onderhoud</a:t>
            </a:r>
          </a:p>
        </p:txBody>
      </p:sp>
    </p:spTree>
    <p:extLst>
      <p:ext uri="{BB962C8B-B14F-4D97-AF65-F5344CB8AC3E}">
        <p14:creationId xmlns:p14="http://schemas.microsoft.com/office/powerpoint/2010/main" val="424269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E805A59-07D6-4A46-A3EF-88AE3B8A2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3" y="260718"/>
            <a:ext cx="1647067" cy="1339482"/>
          </a:xfrm>
          <a:prstGeom prst="rect">
            <a:avLst/>
          </a:prstGeom>
        </p:spPr>
      </p:pic>
      <p:pic>
        <p:nvPicPr>
          <p:cNvPr id="9" name="Afbeelding 8" descr="Afbeelding met tekst, scherm, apparaat, afbeelding&#10;&#10;Automatisch gegenereerde beschrijving">
            <a:extLst>
              <a:ext uri="{FF2B5EF4-FFF2-40B4-BE49-F238E27FC236}">
                <a16:creationId xmlns:a16="http://schemas.microsoft.com/office/drawing/2014/main" id="{E67E14F1-E328-42CA-BEAC-9C9E416B1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277" y="3509963"/>
            <a:ext cx="532274" cy="314642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BC8E842-38B0-DD1B-972D-83481BC9F1FD}"/>
              </a:ext>
            </a:extLst>
          </p:cNvPr>
          <p:cNvSpPr txBox="1"/>
          <p:nvPr/>
        </p:nvSpPr>
        <p:spPr>
          <a:xfrm>
            <a:off x="2500852" y="243267"/>
            <a:ext cx="8683498" cy="6533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3200" dirty="0">
                <a:solidFill>
                  <a:srgbClr val="004587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Kansen</a:t>
            </a:r>
          </a:p>
          <a:p>
            <a:pPr>
              <a:lnSpc>
                <a:spcPct val="107000"/>
              </a:lnSpc>
            </a:pPr>
            <a:endParaRPr lang="nl-NL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Dubbel ruimtegebruik / zonneladder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 op dak (potentie?)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 op land met dubbel grondgebruik = óók nodig!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Stortplaatsen, geluidswallen/snelwegen, dijken, braakliggend terrein, …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Wind- en zonne-energie combineren! (</a:t>
            </a:r>
            <a:r>
              <a:rPr lang="nl-NL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cable</a:t>
            </a:r>
            <a:r>
              <a:rPr lang="nl-NL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pooling)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Capaciteit optimaal benutten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Natuurinclusief</a:t>
            </a:r>
            <a:endParaRPr lang="nl-NL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Meerwaarde voor flora &amp; fauna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Verbetering biodiversiteit is aangetoond!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EcoCertified</a:t>
            </a:r>
            <a:endParaRPr lang="nl-NL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Participatie d.m.v. coöperatieve projecten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Draagvlak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Lusten en lasten blijven lokaal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nl-NL" u="sng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lokale</a:t>
            </a:r>
            <a:r>
              <a:rPr lang="nl-NL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inwoners hebben eigen regie én profiteren!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Subsidie: SCE!</a:t>
            </a:r>
          </a:p>
        </p:txBody>
      </p:sp>
    </p:spTree>
    <p:extLst>
      <p:ext uri="{BB962C8B-B14F-4D97-AF65-F5344CB8AC3E}">
        <p14:creationId xmlns:p14="http://schemas.microsoft.com/office/powerpoint/2010/main" val="252123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E805A59-07D6-4A46-A3EF-88AE3B8A2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3" y="260718"/>
            <a:ext cx="1647067" cy="1339482"/>
          </a:xfrm>
          <a:prstGeom prst="rect">
            <a:avLst/>
          </a:prstGeom>
        </p:spPr>
      </p:pic>
      <p:pic>
        <p:nvPicPr>
          <p:cNvPr id="9" name="Afbeelding 8" descr="Afbeelding met tekst, scherm, apparaat, afbeelding&#10;&#10;Automatisch gegenereerde beschrijving">
            <a:extLst>
              <a:ext uri="{FF2B5EF4-FFF2-40B4-BE49-F238E27FC236}">
                <a16:creationId xmlns:a16="http://schemas.microsoft.com/office/drawing/2014/main" id="{E67E14F1-E328-42CA-BEAC-9C9E416B1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277" y="3509963"/>
            <a:ext cx="532274" cy="314642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BC8E842-38B0-DD1B-972D-83481BC9F1FD}"/>
              </a:ext>
            </a:extLst>
          </p:cNvPr>
          <p:cNvSpPr txBox="1"/>
          <p:nvPr/>
        </p:nvSpPr>
        <p:spPr>
          <a:xfrm>
            <a:off x="2445370" y="930459"/>
            <a:ext cx="8683498" cy="208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3200" dirty="0">
                <a:solidFill>
                  <a:srgbClr val="004587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Uitdagingen</a:t>
            </a:r>
          </a:p>
          <a:p>
            <a:pPr>
              <a:lnSpc>
                <a:spcPct val="107000"/>
              </a:lnSpc>
            </a:pPr>
            <a:endParaRPr lang="nl-NL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Netcongestie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ZLTO-projectexpert: 'Nog veel rek in capaciteit elektriciteitsnet' - Nieuwe  Oogst">
            <a:extLst>
              <a:ext uri="{FF2B5EF4-FFF2-40B4-BE49-F238E27FC236}">
                <a16:creationId xmlns:a16="http://schemas.microsoft.com/office/drawing/2014/main" id="{A711FC10-E8E1-5CEC-D6D7-1CD3CA5C3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761" y="2289535"/>
            <a:ext cx="6302477" cy="403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0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E805A59-07D6-4A46-A3EF-88AE3B8A2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3" y="260718"/>
            <a:ext cx="1647067" cy="1339482"/>
          </a:xfrm>
          <a:prstGeom prst="rect">
            <a:avLst/>
          </a:prstGeom>
        </p:spPr>
      </p:pic>
      <p:pic>
        <p:nvPicPr>
          <p:cNvPr id="9" name="Afbeelding 8" descr="Afbeelding met tekst, scherm, apparaat, afbeelding&#10;&#10;Automatisch gegenereerde beschrijving">
            <a:extLst>
              <a:ext uri="{FF2B5EF4-FFF2-40B4-BE49-F238E27FC236}">
                <a16:creationId xmlns:a16="http://schemas.microsoft.com/office/drawing/2014/main" id="{E67E14F1-E328-42CA-BEAC-9C9E416B1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277" y="3509963"/>
            <a:ext cx="532274" cy="314642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BC8E842-38B0-DD1B-972D-83481BC9F1FD}"/>
              </a:ext>
            </a:extLst>
          </p:cNvPr>
          <p:cNvSpPr txBox="1"/>
          <p:nvPr/>
        </p:nvSpPr>
        <p:spPr>
          <a:xfrm>
            <a:off x="2445370" y="930459"/>
            <a:ext cx="8683498" cy="2873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3200" dirty="0">
                <a:solidFill>
                  <a:srgbClr val="00458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Uitdagingen</a:t>
            </a:r>
            <a:endParaRPr lang="nl-NL" sz="3200" dirty="0">
              <a:solidFill>
                <a:srgbClr val="00458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</a:pPr>
            <a:endParaRPr lang="nl-NL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Sterk wisselende energieprijzen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Ontwikkelen vergt kennis, ervaring én middelen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Vinden van een geschikte locatie (denk aan geschiktheid dak)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Lange doorlooptijden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4098" name="Picture 2" descr="Rendement zonne-energie en het effect van de hoge gasprijs">
            <a:extLst>
              <a:ext uri="{FF2B5EF4-FFF2-40B4-BE49-F238E27FC236}">
                <a16:creationId xmlns:a16="http://schemas.microsoft.com/office/drawing/2014/main" id="{B52FF39A-DB23-C207-1C3E-8B0E92845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29" y="3622347"/>
            <a:ext cx="5663380" cy="292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84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E805A59-07D6-4A46-A3EF-88AE3B8A2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3" y="260718"/>
            <a:ext cx="1647067" cy="1339482"/>
          </a:xfrm>
          <a:prstGeom prst="rect">
            <a:avLst/>
          </a:prstGeom>
        </p:spPr>
      </p:pic>
      <p:pic>
        <p:nvPicPr>
          <p:cNvPr id="9" name="Afbeelding 8" descr="Afbeelding met tekst, scherm, apparaat, afbeelding&#10;&#10;Automatisch gegenereerde beschrijving">
            <a:extLst>
              <a:ext uri="{FF2B5EF4-FFF2-40B4-BE49-F238E27FC236}">
                <a16:creationId xmlns:a16="http://schemas.microsoft.com/office/drawing/2014/main" id="{E67E14F1-E328-42CA-BEAC-9C9E416B1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277" y="3509963"/>
            <a:ext cx="532274" cy="314642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BC8E842-38B0-DD1B-972D-83481BC9F1FD}"/>
              </a:ext>
            </a:extLst>
          </p:cNvPr>
          <p:cNvSpPr txBox="1"/>
          <p:nvPr/>
        </p:nvSpPr>
        <p:spPr>
          <a:xfrm>
            <a:off x="2527013" y="492278"/>
            <a:ext cx="8683498" cy="6035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3200" dirty="0">
                <a:solidFill>
                  <a:srgbClr val="00458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Tips</a:t>
            </a:r>
            <a:endParaRPr lang="nl-NL" sz="3200" dirty="0">
              <a:solidFill>
                <a:srgbClr val="00458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</a:pPr>
            <a:endParaRPr lang="nl-NL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 klein: zon op dak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Kleinverbruikersaansluiting (max. 3 x 80 A)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Geen netcongestie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I.c.m. SCE regeling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óók op energiebesparing / </a:t>
            </a:r>
            <a:r>
              <a:rPr lang="nl-N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energiecoaching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Opleiding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Neem de regie over ‘participatie’ bij gemeente / beleidskaders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Vroeg aan tafel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Schakel tijdig hulp / deskundigheid in!</a:t>
            </a:r>
          </a:p>
          <a:p>
            <a:pPr lvl="1">
              <a:lnSpc>
                <a:spcPct val="107000"/>
              </a:lnSpc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Cowboy Kostuum voor Mannen S">
            <a:extLst>
              <a:ext uri="{FF2B5EF4-FFF2-40B4-BE49-F238E27FC236}">
                <a16:creationId xmlns:a16="http://schemas.microsoft.com/office/drawing/2014/main" id="{928AA993-98D5-FD06-2595-BF233997A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522">
            <a:off x="7885471" y="5083175"/>
            <a:ext cx="1511710" cy="1511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20314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220</Words>
  <Application>Microsoft Office PowerPoint</Application>
  <PresentationFormat>Breedbeeld</PresentationFormat>
  <Paragraphs>69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Rico Berix</dc:creator>
  <cp:lastModifiedBy>Du Vinci</cp:lastModifiedBy>
  <cp:revision>14</cp:revision>
  <dcterms:created xsi:type="dcterms:W3CDTF">2022-02-22T10:13:37Z</dcterms:created>
  <dcterms:modified xsi:type="dcterms:W3CDTF">2023-05-06T08:41:59Z</dcterms:modified>
</cp:coreProperties>
</file>