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58" r:id="rId6"/>
    <p:sldId id="272" r:id="rId7"/>
    <p:sldId id="268" r:id="rId8"/>
    <p:sldId id="271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miek Leemans" initials="AL" lastIdx="1" clrIdx="0">
    <p:extLst>
      <p:ext uri="{19B8F6BF-5375-455C-9EA6-DF929625EA0E}">
        <p15:presenceInfo xmlns:p15="http://schemas.microsoft.com/office/powerpoint/2012/main" userId="10474fc4f0bae2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5:50:35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8875 19 24575,'-892'0'0,"761"-9"0,-6 0 0,-20 8 0,-118 3 0,166 6 0,-43 2 0,79-11 0,-5 1 0,-100 11 0,14-1 0,66-6 0,-127 20 0,37-3 0,-16 3 0,-117 6 0,146-22 0,-39 2 0,130-7 0,-94 18 0,169-20 0,-67 12 0,1 3 0,-117 42 0,118-30 0,21-7 0,-89 21 0,119-38 0,0-2 0,-42 0 0,47-3 0,-1 1 0,1 1 0,-1 1 0,1 1 0,-24 6 0,8 0 0,0-2 0,0-1 0,-66 2 0,54-5 0,-61 12 0,31 2 0,-92 17 0,138-28 0,-31 10 0,41-9 0,0-2 0,0 0 0,-1-2 0,-25 2 0,-81 4 0,67-3 0,-37 6 0,51-5 0,25-4 0,-34 8 0,-46 12 0,64-17 0,-50 17 0,65-17 0,0 0 0,-1-2 0,1-1 0,-34 1 0,48-3 0,-90 13 0,77-11 0,0 1 0,0 1 0,0 1 0,-36 15 0,-24 8 0,-121 18 0,106-27 0,-99 35 0,152-37 0,28-11 0,-31 9 0,29-10 0,0 1 0,-26 14 0,-9 3 0,22-12 0,-6 1 0,1 2 0,1 1 0,-57 36 0,56-28 0,-1-1 0,-1-3 0,-60 25 0,67-35 0,-55 11 0,60-17 0,0 2 0,0 1 0,-42 18 0,58-20 0,0 0 0,1 1 0,0 0 0,-12 13 0,-13 9 0,12-12 0,7-5 0,0 0 0,-1-1 0,0-1 0,0 0 0,-1-1 0,-29 10 0,37-15 0,-1 0 0,1 1 0,0 0 0,0 0 0,0 0 0,0 1 0,1 1 0,0-1 0,-11 12 0,0-4 0,1-1 0,-1-1 0,-1 0 0,-30 12 0,8-3 0,-20 15 333,37-20-1182,-26 11 0,38-20-5977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5:50:53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24575,'151'9'0,"-10"-1"0,487-8 0,-507-8 0,-17 0 0,445 7 0,-285 26 0,-20-1 0,-145-16 0,180 38 0,-225-27 0,-42-15 0,-1 1 0,1-1 0,18 3 0,-1-3 0,2 2 0,54 1 0,-38-5 0,72 13 0,11 1 0,-106-14 0,-11-2 0,0 0 0,1 2 0,-1-1 0,0 2 0,0 0 0,0 0 0,13 6 0,-16-5 0,0 0 0,-1-1 0,2 0 0,-1-1 0,0-1 0,0 1 0,19-1 0,3-2 0,38-7 0,-49 5 0,0 0 0,1 2 0,0 0 0,-1 1 0,27 4 0,160 42 0,-96-28 0,135 25 0,-217-38 0,1-2 0,59-1 0,-55-2 0,60 6 0,-11 8 0,124 16 0,-183-26 0,1 1 0,33 12 0,-35-10 0,0-1 0,41 6 0,-32-8 0,-1 1 0,1 1 0,-1 2 0,46 17 0,-55-18 0,1 0 0,0-2 0,0-1 0,26 1 0,32 5 0,126 10 0,-182-18 0,50 6 0,21 1 0,128-10-1365,-210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5:50:55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DA512-C8C4-617D-8E9B-0B2FF84CA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0061AC-A04A-10DA-CE82-926857955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6173F2-DFF0-B494-99E4-0671A51D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6029BE-5079-E3CA-EA54-BD3375C7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627588-C2D6-E2A8-EBF7-B465FD97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01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A97BA-A6F7-CB4A-68B4-F270CB45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909243-296A-CC33-BED8-E647011B7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A40479-B63B-B4C2-FCC1-F376CA24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A6CA1A-F7CC-C086-18A2-3748F56D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E076E6-601E-0E58-DB41-F6AA9C9A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52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65B187E-DD7B-6902-0AC6-A8AA6D36C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56095E-0C4F-B865-AEE4-E5D360C25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45139B-49AA-AB6B-A8C9-CAD8A3A5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4B0A7D-7F71-9794-406A-A16B5E6B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242A1F-8D19-F672-9D79-B6B48122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12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BB6D8-70CB-8FF2-6D15-52B08AF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271BD3-F33D-C7B0-5516-2DB184273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583B9E-8B28-8F08-6905-81E57701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BA777D-8AEC-14BB-2D17-C2A98DE6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A12A74-9817-4891-8771-27F6CE5F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68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75A36-8DBB-96C6-0AA8-39B45005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EB5228-DA81-1BAA-BC33-B22C53FE5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9D455C-EBD5-3C01-9C47-B551FDA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8B91D6-EFC0-6792-9774-7ADCD2F2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752640-58DF-282A-E69C-850C5B9A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37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14F50-DDCB-E4B2-1A05-C760E6A4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07E2A6-5F9D-D23F-A1FD-7E36FD54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955F2C-2B8B-1A1A-B8FE-3FB2A481D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C471D4-E372-2BF9-6945-3B868E46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614A8D-1B97-F814-5331-AF338390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13BB6B-580D-4134-206C-6BD9212C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32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FB7EA-960D-35F9-D773-25D40FBC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40FB73-A6E4-625E-3DD1-364130E5C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E89630-C4D0-6AE1-80C5-586A1C347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618EECE-3365-4200-A6B5-233574D87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E2719BF-09E1-093B-1BC5-1598C0400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3696E11-9D5D-861B-F50D-6F1B84B0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A6B44CD-F6C6-E60C-4F3A-4D38F84B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066DE62-2BB4-0C47-3733-A9A2CAB7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61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008A3-0C5C-3DFF-2799-02F98C81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713355-91A3-AA1C-2D5C-00E66A1C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599350-875C-ABB6-DD43-8B440C3E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BBFF68-DFDE-51F8-CC20-0F68902D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98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C96569-0F5C-78A6-8082-FFD9E2C1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CBADBC-BB8D-16E5-43FA-4802D3B9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9BE88D-4D38-0A1F-6977-6C6A66D2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81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0ED79-2C12-79B9-56A9-65A41099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508646-7A9F-AEB2-679F-4A0C543BB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984A08-2D4D-2EC6-2F30-A5C6903D4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61FE3D-8053-4F4D-E105-9EFF3D0E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E5183F-7523-9099-6140-879D2538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B50B1C-5F99-90BD-B82B-67FA066D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47D44-40AA-D5C1-E5C4-2007E3AF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BD3B8C7-D5D8-788B-80FC-864383C85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3D351C-2ACF-7FF0-DE67-75285CDC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9406F9-07F0-697E-DEC6-E879A64D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58F8C4-3FB1-E490-0C6C-D571F39E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48791B-A4B1-50BC-7FBB-19144406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34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C61F11-FE12-A821-5038-A843686C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89CF52-8333-26AC-9DEE-209060AE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42688-3A9B-5214-FFD4-86F11E2CC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4E279-A838-4DD7-A8DF-51B583C70248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DE818C-054B-52F1-A856-08E3AC553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583F23-07C5-0353-3DD8-79247E023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C3AA1-307B-46F8-AB73-57702C956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1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erksel.n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19EEB-7048-0361-1E5F-6F38BA478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877" y="424149"/>
            <a:ext cx="9393715" cy="1304934"/>
          </a:xfrm>
        </p:spPr>
        <p:txBody>
          <a:bodyPr anchor="t">
            <a:normAutofit fontScale="90000"/>
          </a:bodyPr>
          <a:lstStyle/>
          <a:p>
            <a:r>
              <a:rPr lang="nl-NL" b="1" dirty="0" err="1">
                <a:solidFill>
                  <a:schemeClr val="accent1"/>
                </a:solidFill>
              </a:rPr>
              <a:t>Informatie-avond</a:t>
            </a:r>
            <a:r>
              <a:rPr lang="nl-NL" b="1" dirty="0">
                <a:solidFill>
                  <a:schemeClr val="accent1"/>
                </a:solidFill>
              </a:rPr>
              <a:t> Energie </a:t>
            </a:r>
            <a:r>
              <a:rPr lang="nl-NL" sz="4000" b="1" dirty="0">
                <a:solidFill>
                  <a:schemeClr val="accent1"/>
                </a:solidFill>
              </a:rPr>
              <a:t>25 april ’23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sz="3600" dirty="0">
                <a:solidFill>
                  <a:schemeClr val="accent1"/>
                </a:solidFill>
              </a:rPr>
              <a:t>Werkgroep Dorpsraad Sterksel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A21D8A-2106-70AD-143E-5CA39D6A3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877" y="1994053"/>
            <a:ext cx="11046245" cy="43351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nl-NL" sz="2800" dirty="0"/>
              <a:t>Informatieavonden over energie: 2021 en vandaag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nl-NL" sz="2800" dirty="0"/>
              <a:t>Huis-aan-huis nieuwsbrieven en op </a:t>
            </a:r>
            <a:r>
              <a:rPr lang="nl-NL" sz="2800" dirty="0">
                <a:hlinkClick r:id="rId2"/>
              </a:rPr>
              <a:t>www.sterksel.nu</a:t>
            </a:r>
            <a:endParaRPr lang="nl-NL" sz="2800" dirty="0"/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nl-NL" sz="2800" dirty="0"/>
              <a:t>Pleidooi voor opstellen gemeentelijke criteria: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nl-NL" sz="2400" dirty="0"/>
              <a:t>kaders om overlast te voorkomen / beperken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nl-NL" sz="2400" dirty="0"/>
              <a:t>voorzet in de omgevingsvisie Sterksel  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nl-NL" sz="2800" dirty="0"/>
              <a:t>Deelname aan omgevingstafels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nl-NL" sz="2800" dirty="0"/>
              <a:t>Overleg met andere dorpen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nl-NL" sz="2800" dirty="0"/>
              <a:t>Enquête: morgen of overmorgen, </a:t>
            </a:r>
            <a:r>
              <a:rPr lang="nl-NL" sz="2800" dirty="0">
                <a:solidFill>
                  <a:schemeClr val="accent1"/>
                </a:solidFill>
              </a:rPr>
              <a:t>ook op </a:t>
            </a:r>
            <a:r>
              <a:rPr lang="nl-NL" sz="2800" dirty="0">
                <a:solidFill>
                  <a:schemeClr val="accent1"/>
                </a:solidFill>
                <a:hlinkClick r:id="rId2"/>
              </a:rPr>
              <a:t>www.sterksel.nu</a:t>
            </a:r>
            <a:r>
              <a:rPr lang="nl-NL" sz="2800" dirty="0">
                <a:solidFill>
                  <a:schemeClr val="accent1"/>
                </a:solidFill>
              </a:rPr>
              <a:t>  </a:t>
            </a:r>
          </a:p>
          <a:p>
            <a:pPr algn="l">
              <a:tabLst>
                <a:tab pos="981075" algn="l"/>
              </a:tabLst>
            </a:pPr>
            <a:r>
              <a:rPr lang="nl-NL" sz="2800" dirty="0">
                <a:highlight>
                  <a:srgbClr val="FFFF00"/>
                </a:highlight>
              </a:rPr>
              <a:t>	Geef straks uw mailadres door (als we dat nog niet hebben)</a:t>
            </a:r>
          </a:p>
        </p:txBody>
      </p:sp>
      <p:pic>
        <p:nvPicPr>
          <p:cNvPr id="4" name="Afbeelding 3" descr="Logo Dorpsraad (1)">
            <a:extLst>
              <a:ext uri="{FF2B5EF4-FFF2-40B4-BE49-F238E27FC236}">
                <a16:creationId xmlns:a16="http://schemas.microsoft.com/office/drawing/2014/main" id="{4A8655D3-5C09-025D-038F-FB2A990BB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157" y="259461"/>
            <a:ext cx="2224023" cy="1304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77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A0701-E320-FE7B-BEFC-0BDB6747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224"/>
          </a:xfrm>
        </p:spPr>
        <p:txBody>
          <a:bodyPr>
            <a:normAutofit fontScale="90000"/>
          </a:bodyPr>
          <a:lstStyle/>
          <a:p>
            <a:r>
              <a:rPr lang="nl-NL" dirty="0"/>
              <a:t>Vliegradar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26AF6B1-0BA6-82DD-1807-2AC046301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464" y="969484"/>
            <a:ext cx="3759473" cy="4459687"/>
          </a:xfr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8776F86-BE21-3934-1666-AB6784523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4" y="5429171"/>
            <a:ext cx="6054038" cy="12029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E4F298D-E323-CF58-E1E7-74FFE6D53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910" y="969485"/>
            <a:ext cx="7151529" cy="4814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1F3ABE70-5779-E700-3FFA-6FE903AFBB0B}"/>
              </a:ext>
            </a:extLst>
          </p:cNvPr>
          <p:cNvSpPr/>
          <p:nvPr/>
        </p:nvSpPr>
        <p:spPr>
          <a:xfrm>
            <a:off x="9254169" y="4219461"/>
            <a:ext cx="363556" cy="330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04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95DDB-7DAD-C131-D2A9-822FB8A3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537"/>
          </a:xfrm>
        </p:spPr>
        <p:txBody>
          <a:bodyPr>
            <a:normAutofit fontScale="90000"/>
          </a:bodyPr>
          <a:lstStyle/>
          <a:p>
            <a:r>
              <a:rPr lang="nl-NL" dirty="0"/>
              <a:t>Vliegradar - 2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C072D5-EBD9-88AB-F8F8-4AD678D9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52" y="1079913"/>
            <a:ext cx="7479106" cy="5412961"/>
          </a:xfrm>
          <a:prstGeom prst="rect">
            <a:avLst/>
          </a:prstGeom>
          <a:ln>
            <a:solidFill>
              <a:srgbClr val="121E2C"/>
            </a:solidFill>
          </a:ln>
        </p:spPr>
      </p:pic>
      <p:sp>
        <p:nvSpPr>
          <p:cNvPr id="4" name="Vermenigvuldigingsteken 3">
            <a:extLst>
              <a:ext uri="{FF2B5EF4-FFF2-40B4-BE49-F238E27FC236}">
                <a16:creationId xmlns:a16="http://schemas.microsoft.com/office/drawing/2014/main" id="{85B3B800-9850-1191-B421-5330A16F1D34}"/>
              </a:ext>
            </a:extLst>
          </p:cNvPr>
          <p:cNvSpPr/>
          <p:nvPr/>
        </p:nvSpPr>
        <p:spPr>
          <a:xfrm>
            <a:off x="3624550" y="5938092"/>
            <a:ext cx="363556" cy="330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036745B-263F-6D76-86E6-FEE4C4E8478C}"/>
              </a:ext>
            </a:extLst>
          </p:cNvPr>
          <p:cNvSpPr txBox="1"/>
          <p:nvPr/>
        </p:nvSpPr>
        <p:spPr>
          <a:xfrm>
            <a:off x="4175393" y="2247440"/>
            <a:ext cx="84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A67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ED172BB9-B1D7-6A50-80C7-75F3B26FA2BD}"/>
                  </a:ext>
                </a:extLst>
              </p14:cNvPr>
              <p14:cNvContentPartPr/>
              <p14:nvPr/>
            </p14:nvContentPartPr>
            <p14:xfrm>
              <a:off x="2336000" y="2329960"/>
              <a:ext cx="3195000" cy="59040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ED172BB9-B1D7-6A50-80C7-75F3B26FA2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360" y="2320960"/>
                <a:ext cx="32126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F3AC68B9-8746-345E-C788-CF70C7D2C63B}"/>
                  </a:ext>
                </a:extLst>
              </p14:cNvPr>
              <p14:cNvContentPartPr/>
              <p14:nvPr/>
            </p14:nvContentPartPr>
            <p14:xfrm>
              <a:off x="5537120" y="2330320"/>
              <a:ext cx="2190600" cy="2037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F3AC68B9-8746-345E-C788-CF70C7D2C6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8480" y="2321680"/>
                <a:ext cx="22082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39F14140-2C7F-91E9-B895-78FC097C3C52}"/>
                  </a:ext>
                </a:extLst>
              </p14:cNvPr>
              <p14:cNvContentPartPr/>
              <p14:nvPr/>
            </p14:nvContentPartPr>
            <p14:xfrm>
              <a:off x="8731040" y="2869960"/>
              <a:ext cx="360" cy="36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39F14140-2C7F-91E9-B895-78FC097C3C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22400" y="28613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93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19EEB-7048-0361-1E5F-6F38BA478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055" y="424150"/>
            <a:ext cx="10186930" cy="633470"/>
          </a:xfrm>
        </p:spPr>
        <p:txBody>
          <a:bodyPr anchor="t">
            <a:noAutofit/>
          </a:bodyPr>
          <a:lstStyle/>
          <a:p>
            <a:pPr algn="l"/>
            <a:r>
              <a:rPr lang="nl-NL" sz="4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Vanavond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A21D8A-2106-70AD-143E-5CA39D6A3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055" y="1432194"/>
            <a:ext cx="10792858" cy="486945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Informatie over opwek van hernieuwbare energie (alleen zon en wind).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Feiten waarmee u zelf uw mening kunt vormen.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nl-NL" sz="2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INFORMATIE OP HOOFDLIJNEN</a:t>
            </a:r>
            <a:r>
              <a:rPr lang="nl-NL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energie-opgave van onze regio 		Gerard te Boekhorst</a:t>
            </a:r>
          </a:p>
          <a:p>
            <a:pPr marL="514350" lvl="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verwegingen van de gemeenteraad		Miranda ten Hout </a:t>
            </a:r>
            <a:r>
              <a:rPr lang="nl-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gemeenteraad</a:t>
            </a:r>
          </a:p>
          <a:p>
            <a:pPr marL="514350" lvl="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pwek met zon en met wind			Rico </a:t>
            </a:r>
            <a:r>
              <a:rPr lang="nl-NL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Berix</a:t>
            </a: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REScoop</a:t>
            </a:r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Plussen én minnen				Wilco Alteveer </a:t>
            </a:r>
            <a:r>
              <a:rPr lang="nl-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Tegenwind</a:t>
            </a:r>
          </a:p>
          <a:p>
            <a:pPr marL="514350" lvl="0" indent="-51435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oöperatieve mogelijkheden			Rico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Berix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l-N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REScoop</a:t>
            </a:r>
            <a:endParaRPr lang="nl-N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PAUZE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Gelegenheid voor vragen stellen en discussie met de sprekers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7742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C2AA7-B132-634B-01F1-10E4A15C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805"/>
            <a:ext cx="8779525" cy="967916"/>
          </a:xfrm>
        </p:spPr>
        <p:txBody>
          <a:bodyPr>
            <a:normAutofit/>
          </a:bodyPr>
          <a:lstStyle/>
          <a:p>
            <a:r>
              <a:rPr lang="nl-NL" b="1" dirty="0"/>
              <a:t>Waar staat Brabant (2021 t.o.v. 2017)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BBF020-7F05-BE50-06B3-F5B226D31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89" y="1322024"/>
            <a:ext cx="11324422" cy="468216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tabLst>
                <a:tab pos="452438" algn="l"/>
              </a:tabLst>
            </a:pPr>
            <a:r>
              <a:rPr lang="nl-NL" b="1" dirty="0">
                <a:solidFill>
                  <a:schemeClr val="accent1"/>
                </a:solidFill>
              </a:rPr>
              <a:t>+   46% opwek van hernieuwbare energie</a:t>
            </a:r>
          </a:p>
          <a:p>
            <a:pPr>
              <a:tabLst>
                <a:tab pos="1619250" algn="l"/>
              </a:tabLst>
            </a:pPr>
            <a:r>
              <a:rPr lang="nl-NL" dirty="0">
                <a:sym typeface="Wingdings" panose="05000000000000000000" pitchFamily="2" charset="2"/>
              </a:rPr>
              <a:t>     4 - 5% van het totale energieverbruik in Brabant komt van hernieuwbare 	energie opgewekt in onze provincie</a:t>
            </a:r>
            <a:endParaRPr lang="nl-NL" dirty="0"/>
          </a:p>
          <a:p>
            <a:pPr>
              <a:tabLst>
                <a:tab pos="452438" algn="l"/>
              </a:tabLst>
            </a:pPr>
            <a:endParaRPr lang="nl-NL" sz="1200" dirty="0"/>
          </a:p>
          <a:p>
            <a:pPr>
              <a:tabLst>
                <a:tab pos="452438" algn="l"/>
                <a:tab pos="7083425" algn="l"/>
              </a:tabLst>
            </a:pPr>
            <a:r>
              <a:rPr lang="nl-NL" dirty="0"/>
              <a:t>+   36% energie opgewekt door windmolens	</a:t>
            </a:r>
          </a:p>
          <a:p>
            <a:pPr>
              <a:tabLst>
                <a:tab pos="452438" algn="l"/>
                <a:tab pos="7083425" algn="l"/>
              </a:tabLst>
            </a:pPr>
            <a:r>
              <a:rPr lang="nl-NL" dirty="0"/>
              <a:t>+ 410% zon op land</a:t>
            </a:r>
          </a:p>
          <a:p>
            <a:pPr>
              <a:tabLst>
                <a:tab pos="452438" algn="l"/>
                <a:tab pos="7083425" algn="l"/>
              </a:tabLst>
            </a:pPr>
            <a:r>
              <a:rPr lang="nl-NL" dirty="0"/>
              <a:t>+ 358% zon op dak	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sz="2400" dirty="0">
                <a:sym typeface="Wingdings" panose="05000000000000000000" pitchFamily="2" charset="2"/>
              </a:rPr>
              <a:t>aandeel: zon 89% / wind 11%</a:t>
            </a:r>
          </a:p>
          <a:p>
            <a:pPr marL="0" indent="0">
              <a:buNone/>
              <a:tabLst>
                <a:tab pos="452438" algn="l"/>
                <a:tab pos="7083425" algn="l"/>
              </a:tabLst>
            </a:pPr>
            <a:endParaRPr lang="nl-NL" sz="1200" dirty="0"/>
          </a:p>
          <a:p>
            <a:pPr>
              <a:tabLst>
                <a:tab pos="452438" algn="l"/>
                <a:tab pos="7083425" algn="l"/>
              </a:tabLst>
            </a:pPr>
            <a:r>
              <a:rPr lang="nl-NL" dirty="0"/>
              <a:t>+ 284% elektrische auto’s	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sz="2400" dirty="0"/>
              <a:t>62.180 e-auto’s in 2021</a:t>
            </a:r>
          </a:p>
          <a:p>
            <a:pPr>
              <a:tabLst>
                <a:tab pos="452438" algn="l"/>
                <a:tab pos="7083425" algn="l"/>
              </a:tabLst>
            </a:pPr>
            <a:r>
              <a:rPr lang="nl-NL" dirty="0"/>
              <a:t>+   29% aardgasvrije woningen	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sz="2400" dirty="0"/>
              <a:t>142.777 huizen in 2021</a:t>
            </a:r>
          </a:p>
          <a:p>
            <a:pPr marL="363538" indent="-363538">
              <a:tabLst>
                <a:tab pos="1520825" algn="l"/>
              </a:tabLs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926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FD3D1-913E-20AC-C885-0C04AE4D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36" y="365125"/>
            <a:ext cx="10285164" cy="549275"/>
          </a:xfrm>
        </p:spPr>
        <p:txBody>
          <a:bodyPr>
            <a:noAutofit/>
          </a:bodyPr>
          <a:lstStyle/>
          <a:p>
            <a:r>
              <a:rPr lang="nl-NL" sz="3600" b="1" dirty="0"/>
              <a:t>MRE = Metropool Regio Eindhoven (21 gemeenten)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356E0DA-9BEE-E91D-6008-3757FE029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805" y="859316"/>
            <a:ext cx="9099932" cy="5875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F3F8904A-7C01-4E52-FDA5-9BCA84F39DBD}"/>
              </a:ext>
            </a:extLst>
          </p:cNvPr>
          <p:cNvSpPr/>
          <p:nvPr/>
        </p:nvSpPr>
        <p:spPr>
          <a:xfrm>
            <a:off x="5640636" y="4538949"/>
            <a:ext cx="1652531" cy="407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08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C2AA7-B132-634B-01F1-10E4A15C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804"/>
            <a:ext cx="10515600" cy="1325563"/>
          </a:xfrm>
        </p:spPr>
        <p:txBody>
          <a:bodyPr/>
          <a:lstStyle/>
          <a:p>
            <a:r>
              <a:rPr lang="nl-NL" b="1" dirty="0"/>
              <a:t>Om de sprekers te kunnen volgen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BBF020-7F05-BE50-06B3-F5B226D31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86" y="1466851"/>
            <a:ext cx="11588827" cy="488799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63538" indent="-363538">
              <a:tabLst>
                <a:tab pos="1344613" algn="l"/>
                <a:tab pos="1520825" algn="l"/>
              </a:tabLst>
            </a:pPr>
            <a:r>
              <a:rPr lang="nl-NL" dirty="0"/>
              <a:t>RES    	= Regionale Energie Strategie</a:t>
            </a:r>
          </a:p>
          <a:p>
            <a:pPr marL="363538" indent="-363538">
              <a:tabLst>
                <a:tab pos="1344613" algn="l"/>
                <a:tab pos="1619250" algn="l"/>
              </a:tabLst>
            </a:pPr>
            <a:r>
              <a:rPr lang="nl-NL" dirty="0"/>
              <a:t>2 </a:t>
            </a:r>
            <a:r>
              <a:rPr lang="nl-NL" dirty="0" err="1"/>
              <a:t>TWh</a:t>
            </a:r>
            <a:r>
              <a:rPr lang="nl-NL" dirty="0"/>
              <a:t>	= doelstelling van MRE om in 2030 minimaal 2 </a:t>
            </a:r>
            <a:r>
              <a:rPr lang="nl-NL" dirty="0" err="1"/>
              <a:t>TerraWattuur</a:t>
            </a:r>
            <a:r>
              <a:rPr lang="nl-NL" dirty="0"/>
              <a:t> 			energie op te wekken met zon of wind. 	Ofwel elektriciteit voor 			800.000 huishoudens (excl. industrie)</a:t>
            </a:r>
          </a:p>
          <a:p>
            <a:pPr marL="363538" indent="-363538">
              <a:tabLst>
                <a:tab pos="1520825" algn="l"/>
                <a:tab pos="2147888" algn="l"/>
                <a:tab pos="2424113" algn="l"/>
              </a:tabLst>
            </a:pPr>
            <a:endParaRPr lang="nl-NL" sz="1300" dirty="0"/>
          </a:p>
          <a:p>
            <a:pPr marL="363538" indent="-363538">
              <a:tabLst>
                <a:tab pos="1520825" algn="l"/>
                <a:tab pos="2147888" algn="l"/>
                <a:tab pos="2424113" algn="l"/>
              </a:tabLst>
            </a:pPr>
            <a:r>
              <a:rPr lang="nl-NL" dirty="0"/>
              <a:t>Zonneveld	= </a:t>
            </a:r>
            <a:r>
              <a:rPr lang="nl-NL" sz="2400" dirty="0"/>
              <a:t>opbrengst ca. 1.500.000 kWh / ha. per jaar = 1.500 MWh</a:t>
            </a:r>
          </a:p>
          <a:p>
            <a:pPr marL="363538" indent="-363538">
              <a:tabLst>
                <a:tab pos="1520825" algn="l"/>
                <a:tab pos="2147888" algn="l"/>
                <a:tab pos="2424113" algn="l"/>
              </a:tabLst>
            </a:pPr>
            <a:r>
              <a:rPr lang="nl-NL" dirty="0"/>
              <a:t>Windmolen	= 	</a:t>
            </a:r>
            <a:r>
              <a:rPr lang="nl-NL" sz="2400" dirty="0"/>
              <a:t>150m. (4 MW)  /  210 m. (9 MW)  /  260m. (16 MW);	ca. 2.500 u/jaar			opbrengst afhankelijk van oppervlak van de wieken (lengte &amp; breedte)</a:t>
            </a:r>
            <a:endParaRPr lang="nl-NL" sz="2400" dirty="0">
              <a:highlight>
                <a:srgbClr val="FFFF00"/>
              </a:highlight>
            </a:endParaRPr>
          </a:p>
          <a:p>
            <a:pPr marL="363538" indent="-363538">
              <a:tabLst>
                <a:tab pos="1520825" algn="l"/>
                <a:tab pos="2147888" algn="l"/>
                <a:tab pos="2424113" algn="l"/>
              </a:tabLst>
            </a:pPr>
            <a:r>
              <a:rPr lang="nl-NL" dirty="0"/>
              <a:t>Tiphoogte	= 	hoogste punt van de wieken</a:t>
            </a:r>
          </a:p>
          <a:p>
            <a:pPr marL="363538" indent="-363538">
              <a:tabLst>
                <a:tab pos="1520825" algn="l"/>
                <a:tab pos="2147888" algn="l"/>
                <a:tab pos="2424113" algn="l"/>
              </a:tabLst>
            </a:pPr>
            <a:endParaRPr lang="nl-NL" sz="1300" dirty="0"/>
          </a:p>
          <a:p>
            <a:pPr marL="363538" indent="-363538">
              <a:tabLst>
                <a:tab pos="1520825" algn="l"/>
                <a:tab pos="2147888" algn="l"/>
                <a:tab pos="2424113" algn="l"/>
              </a:tabLst>
            </a:pPr>
            <a:r>
              <a:rPr lang="nl-NL" dirty="0"/>
              <a:t>Vliegradar	= 	beperkingen voor de hoogte van windmolens t.b.v. 					Vliegverkeer. Defensie moet iedere locatie apart doorrekenen!</a:t>
            </a:r>
          </a:p>
        </p:txBody>
      </p:sp>
    </p:spTree>
    <p:extLst>
      <p:ext uri="{BB962C8B-B14F-4D97-AF65-F5344CB8AC3E}">
        <p14:creationId xmlns:p14="http://schemas.microsoft.com/office/powerpoint/2010/main" val="92542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EDBAE-3FAE-D2E6-2EFC-282FB36D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21" y="387159"/>
            <a:ext cx="11321723" cy="703511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>Zonnepanelen t.o.v. windmolen 210 m. tiphoogte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1639E2-AE15-B785-137A-5184DF307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21" y="1090670"/>
            <a:ext cx="11674820" cy="5497416"/>
          </a:xfrm>
          <a:ln>
            <a:solidFill>
              <a:schemeClr val="tx1"/>
            </a:solidFill>
          </a:ln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AA050BEF-782E-19A9-0ACF-65D8FA6C8CB1}"/>
              </a:ext>
            </a:extLst>
          </p:cNvPr>
          <p:cNvSpPr/>
          <p:nvPr/>
        </p:nvSpPr>
        <p:spPr>
          <a:xfrm>
            <a:off x="4858439" y="5012675"/>
            <a:ext cx="2666081" cy="131100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35F5149-02EA-DC0F-2F35-003FCB07B2CB}"/>
              </a:ext>
            </a:extLst>
          </p:cNvPr>
          <p:cNvSpPr/>
          <p:nvPr/>
        </p:nvSpPr>
        <p:spPr>
          <a:xfrm>
            <a:off x="1828799" y="4979623"/>
            <a:ext cx="2522862" cy="131100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003B2BC1-E992-83D0-732F-3FE661930C33}"/>
              </a:ext>
            </a:extLst>
          </p:cNvPr>
          <p:cNvSpPr/>
          <p:nvPr/>
        </p:nvSpPr>
        <p:spPr>
          <a:xfrm>
            <a:off x="8136516" y="5012674"/>
            <a:ext cx="2666081" cy="131100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41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5A21D8A-2106-70AD-143E-5CA39D6A3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987" y="694063"/>
            <a:ext cx="10186930" cy="451691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INFORMATIE OP HOOFDLIJNEN</a:t>
            </a:r>
            <a:r>
              <a:rPr lang="nl-NL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energie-opgave van onze regio 		Gerard te Boekhorst</a:t>
            </a:r>
          </a:p>
          <a:p>
            <a:pPr marL="514350" lvl="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verwegingen van de gemeenteraad	Miranda ten Hout</a:t>
            </a:r>
          </a:p>
          <a:p>
            <a:pPr marL="514350" lvl="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pwek met zon en met wind		Rico </a:t>
            </a:r>
            <a:r>
              <a:rPr lang="nl-NL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Berix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Plussen én minnen				Wilco Alteveer</a:t>
            </a:r>
          </a:p>
          <a:p>
            <a:pPr marL="514350" lvl="0" indent="-51435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oöperatieve mogelijkheden		Rico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Berix</a:t>
            </a: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PAUZE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Gelegenheid voor vragen stellen en discussie met de sprekers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7079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06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F3F8904A-7C01-4E52-FDA5-9BCA84F39DBD}"/>
              </a:ext>
            </a:extLst>
          </p:cNvPr>
          <p:cNvSpPr/>
          <p:nvPr/>
        </p:nvSpPr>
        <p:spPr>
          <a:xfrm>
            <a:off x="5640636" y="4538949"/>
            <a:ext cx="1652531" cy="407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DF851C9-B291-A94C-8B2A-42E1D37B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2" y="644532"/>
            <a:ext cx="11220596" cy="58774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51664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496</Words>
  <Application>Microsoft Office PowerPoint</Application>
  <PresentationFormat>Breedbeeld</PresentationFormat>
  <Paragraphs>54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Informatie-avond Energie 25 april ’23 Werkgroep Dorpsraad Sterksel</vt:lpstr>
      <vt:lpstr>Vanavond</vt:lpstr>
      <vt:lpstr>Waar staat Brabant (2021 t.o.v. 2017)</vt:lpstr>
      <vt:lpstr>MRE = Metropool Regio Eindhoven (21 gemeenten)</vt:lpstr>
      <vt:lpstr>Om de sprekers te kunnen volgen</vt:lpstr>
      <vt:lpstr>Zonnepanelen t.o.v. windmolen 210 m. tiphoogte</vt:lpstr>
      <vt:lpstr>PowerPoint-presentatie</vt:lpstr>
      <vt:lpstr>PowerPoint-presentatie</vt:lpstr>
      <vt:lpstr>PowerPoint-presentatie</vt:lpstr>
      <vt:lpstr>Vliegradar</vt:lpstr>
      <vt:lpstr>Vliegradar - 2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Annemiek Leemans</dc:creator>
  <cp:lastModifiedBy>Du Vinci</cp:lastModifiedBy>
  <cp:revision>15</cp:revision>
  <dcterms:created xsi:type="dcterms:W3CDTF">2023-04-06T12:19:02Z</dcterms:created>
  <dcterms:modified xsi:type="dcterms:W3CDTF">2023-05-06T08:43:09Z</dcterms:modified>
</cp:coreProperties>
</file>